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Ex1.xml" ContentType="application/vnd.ms-office.chartex+xml"/>
  <Override PartName="/ppt/charts/style2.xml" ContentType="application/vnd.ms-office.chartstyle+xml"/>
  <Override PartName="/ppt/charts/colors2.xml" ContentType="application/vnd.ms-office.chartcolorstyle+xml"/>
  <Override PartName="/ppt/charts/chartEx2.xml" ContentType="application/vnd.ms-office.chartex+xml"/>
  <Override PartName="/ppt/charts/style3.xml" ContentType="application/vnd.ms-office.chartstyle+xml"/>
  <Override PartName="/ppt/charts/colors3.xml" ContentType="application/vnd.ms-office.chartcolorstyle+xml"/>
  <Override PartName="/ppt/charts/chart2.xml" ContentType="application/vnd.openxmlformats-officedocument.drawingml.chart+xml"/>
  <Override PartName="/ppt/charts/style4.xml" ContentType="application/vnd.ms-office.chartstyle+xml"/>
  <Override PartName="/ppt/charts/colors4.xml" ContentType="application/vnd.ms-office.chartcolorstyle+xml"/>
  <Override PartName="/ppt/charts/chart3.xml" ContentType="application/vnd.openxmlformats-officedocument.drawingml.chart+xml"/>
  <Override PartName="/ppt/charts/style5.xml" ContentType="application/vnd.ms-office.chartstyle+xml"/>
  <Override PartName="/ppt/charts/colors5.xml" ContentType="application/vnd.ms-office.chartcolorstyle+xml"/>
  <Override PartName="/ppt/charts/chart4.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66" r:id="rId2"/>
    <p:sldId id="256" r:id="rId3"/>
    <p:sldId id="261" r:id="rId4"/>
    <p:sldId id="262" r:id="rId5"/>
    <p:sldId id="263" r:id="rId6"/>
    <p:sldId id="264"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0914"/>
    <a:srgbClr val="FF0066"/>
    <a:srgbClr val="FF5050"/>
    <a:srgbClr val="FFCCCC"/>
    <a:srgbClr val="FF6600"/>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4.xml"/><Relationship Id="rId1" Type="http://schemas.microsoft.com/office/2011/relationships/chartStyle" Target="style4.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5.xml"/><Relationship Id="rId1" Type="http://schemas.microsoft.com/office/2011/relationships/chartStyle" Target="style5.xml"/></Relationships>
</file>

<file path=ppt/charts/_rels/chart4.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6.xml"/><Relationship Id="rId1" Type="http://schemas.microsoft.com/office/2011/relationships/chartStyle" Target="style6.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Book1"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1" i="0" u="none" strike="noStrike" kern="1200" spc="0" baseline="0">
                <a:solidFill>
                  <a:schemeClr val="tx1"/>
                </a:solidFill>
                <a:latin typeface="+mn-lt"/>
                <a:ea typeface="+mn-ea"/>
                <a:cs typeface="+mn-cs"/>
              </a:defRPr>
            </a:pPr>
            <a:r>
              <a:rPr lang="en-US" sz="1100" b="1" i="0" u="none" strike="noStrike" baseline="0" dirty="0">
                <a:solidFill>
                  <a:schemeClr val="tx1"/>
                </a:solidFill>
              </a:rPr>
              <a:t>Time spent per user consuming news through different media (mins per day)</a:t>
            </a:r>
            <a:endParaRPr lang="en-IN" sz="1100" b="1" dirty="0">
              <a:solidFill>
                <a:schemeClr val="tx1"/>
              </a:solidFill>
            </a:endParaRPr>
          </a:p>
        </c:rich>
      </c:tx>
      <c:overlay val="0"/>
      <c:spPr>
        <a:noFill/>
        <a:ln>
          <a:noFill/>
        </a:ln>
        <a:effectLst/>
      </c:spPr>
      <c:txPr>
        <a:bodyPr rot="0" spcFirstLastPara="1" vertOverflow="ellipsis" vert="horz" wrap="square" anchor="ctr" anchorCtr="1"/>
        <a:lstStyle/>
        <a:p>
          <a:pPr>
            <a:defRPr sz="11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3.0555555555555555E-2"/>
          <c:y val="8.0307515016614969E-2"/>
          <c:w val="0.96388888888888891"/>
          <c:h val="0.70638985579313784"/>
        </c:manualLayout>
      </c:layout>
      <c:barChart>
        <c:barDir val="col"/>
        <c:grouping val="stacked"/>
        <c:varyColors val="0"/>
        <c:ser>
          <c:idx val="0"/>
          <c:order val="0"/>
          <c:tx>
            <c:strRef>
              <c:f>Sheet1!$A$2</c:f>
              <c:strCache>
                <c:ptCount val="1"/>
                <c:pt idx="0">
                  <c:v>Print</c:v>
                </c:pt>
              </c:strCache>
            </c:strRef>
          </c:tx>
          <c:spPr>
            <a:solidFill>
              <a:srgbClr val="FF9999"/>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Sheet1!$B$1:$F$1</c:f>
              <c:strCache>
                <c:ptCount val="5"/>
                <c:pt idx="0">
                  <c:v>2017</c:v>
                </c:pt>
                <c:pt idx="1">
                  <c:v>2018</c:v>
                </c:pt>
                <c:pt idx="2">
                  <c:v>2019</c:v>
                </c:pt>
                <c:pt idx="3">
                  <c:v>2020</c:v>
                </c:pt>
                <c:pt idx="4">
                  <c:v>2026F</c:v>
                </c:pt>
              </c:strCache>
            </c:strRef>
          </c:cat>
          <c:val>
            <c:numRef>
              <c:f>Sheet1!$B$2:$F$2</c:f>
              <c:numCache>
                <c:formatCode>General</c:formatCode>
                <c:ptCount val="5"/>
                <c:pt idx="0">
                  <c:v>17</c:v>
                </c:pt>
                <c:pt idx="1">
                  <c:v>17</c:v>
                </c:pt>
                <c:pt idx="2">
                  <c:v>17</c:v>
                </c:pt>
                <c:pt idx="3">
                  <c:v>17</c:v>
                </c:pt>
                <c:pt idx="4">
                  <c:v>17</c:v>
                </c:pt>
              </c:numCache>
            </c:numRef>
          </c:val>
          <c:extLst>
            <c:ext xmlns:c16="http://schemas.microsoft.com/office/drawing/2014/chart" uri="{C3380CC4-5D6E-409C-BE32-E72D297353CC}">
              <c16:uniqueId val="{00000000-5893-45F8-BCF5-0617440E943D}"/>
            </c:ext>
          </c:extLst>
        </c:ser>
        <c:ser>
          <c:idx val="1"/>
          <c:order val="1"/>
          <c:tx>
            <c:strRef>
              <c:f>Sheet1!$A$3</c:f>
              <c:strCache>
                <c:ptCount val="1"/>
                <c:pt idx="0">
                  <c:v>Radio</c:v>
                </c:pt>
              </c:strCache>
            </c:strRef>
          </c:tx>
          <c:spPr>
            <a:solidFill>
              <a:srgbClr val="FF6699"/>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Sheet1!$B$1:$F$1</c:f>
              <c:strCache>
                <c:ptCount val="5"/>
                <c:pt idx="0">
                  <c:v>2017</c:v>
                </c:pt>
                <c:pt idx="1">
                  <c:v>2018</c:v>
                </c:pt>
                <c:pt idx="2">
                  <c:v>2019</c:v>
                </c:pt>
                <c:pt idx="3">
                  <c:v>2020</c:v>
                </c:pt>
                <c:pt idx="4">
                  <c:v>2026F</c:v>
                </c:pt>
              </c:strCache>
            </c:strRef>
          </c:cat>
          <c:val>
            <c:numRef>
              <c:f>Sheet1!$B$3:$F$3</c:f>
              <c:numCache>
                <c:formatCode>General</c:formatCode>
                <c:ptCount val="5"/>
                <c:pt idx="0">
                  <c:v>1</c:v>
                </c:pt>
                <c:pt idx="1">
                  <c:v>2</c:v>
                </c:pt>
                <c:pt idx="2">
                  <c:v>2</c:v>
                </c:pt>
                <c:pt idx="3">
                  <c:v>2</c:v>
                </c:pt>
                <c:pt idx="4">
                  <c:v>2</c:v>
                </c:pt>
              </c:numCache>
            </c:numRef>
          </c:val>
          <c:extLst>
            <c:ext xmlns:c16="http://schemas.microsoft.com/office/drawing/2014/chart" uri="{C3380CC4-5D6E-409C-BE32-E72D297353CC}">
              <c16:uniqueId val="{00000001-5893-45F8-BCF5-0617440E943D}"/>
            </c:ext>
          </c:extLst>
        </c:ser>
        <c:ser>
          <c:idx val="2"/>
          <c:order val="2"/>
          <c:tx>
            <c:strRef>
              <c:f>Sheet1!$A$4</c:f>
              <c:strCache>
                <c:ptCount val="1"/>
                <c:pt idx="0">
                  <c:v>TV</c:v>
                </c:pt>
              </c:strCache>
            </c:strRef>
          </c:tx>
          <c:spPr>
            <a:solidFill>
              <a:srgbClr val="FF993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Sheet1!$B$1:$F$1</c:f>
              <c:strCache>
                <c:ptCount val="5"/>
                <c:pt idx="0">
                  <c:v>2017</c:v>
                </c:pt>
                <c:pt idx="1">
                  <c:v>2018</c:v>
                </c:pt>
                <c:pt idx="2">
                  <c:v>2019</c:v>
                </c:pt>
                <c:pt idx="3">
                  <c:v>2020</c:v>
                </c:pt>
                <c:pt idx="4">
                  <c:v>2026F</c:v>
                </c:pt>
              </c:strCache>
            </c:strRef>
          </c:cat>
          <c:val>
            <c:numRef>
              <c:f>Sheet1!$B$4:$F$4</c:f>
              <c:numCache>
                <c:formatCode>General</c:formatCode>
                <c:ptCount val="5"/>
                <c:pt idx="0">
                  <c:v>12</c:v>
                </c:pt>
                <c:pt idx="1">
                  <c:v>11</c:v>
                </c:pt>
                <c:pt idx="2">
                  <c:v>16</c:v>
                </c:pt>
                <c:pt idx="3">
                  <c:v>20</c:v>
                </c:pt>
                <c:pt idx="4">
                  <c:v>21</c:v>
                </c:pt>
              </c:numCache>
            </c:numRef>
          </c:val>
          <c:extLst>
            <c:ext xmlns:c16="http://schemas.microsoft.com/office/drawing/2014/chart" uri="{C3380CC4-5D6E-409C-BE32-E72D297353CC}">
              <c16:uniqueId val="{00000002-5893-45F8-BCF5-0617440E943D}"/>
            </c:ext>
          </c:extLst>
        </c:ser>
        <c:ser>
          <c:idx val="3"/>
          <c:order val="3"/>
          <c:tx>
            <c:strRef>
              <c:f>Sheet1!$A$5</c:f>
              <c:strCache>
                <c:ptCount val="1"/>
                <c:pt idx="0">
                  <c:v>Digital</c:v>
                </c:pt>
              </c:strCache>
            </c:strRef>
          </c:tx>
          <c:spPr>
            <a:solidFill>
              <a:srgbClr val="E5091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Sheet1!$B$1:$F$1</c:f>
              <c:strCache>
                <c:ptCount val="5"/>
                <c:pt idx="0">
                  <c:v>2017</c:v>
                </c:pt>
                <c:pt idx="1">
                  <c:v>2018</c:v>
                </c:pt>
                <c:pt idx="2">
                  <c:v>2019</c:v>
                </c:pt>
                <c:pt idx="3">
                  <c:v>2020</c:v>
                </c:pt>
                <c:pt idx="4">
                  <c:v>2026F</c:v>
                </c:pt>
              </c:strCache>
            </c:strRef>
          </c:cat>
          <c:val>
            <c:numRef>
              <c:f>Sheet1!$B$5:$F$5</c:f>
              <c:numCache>
                <c:formatCode>General</c:formatCode>
                <c:ptCount val="5"/>
                <c:pt idx="0">
                  <c:v>2</c:v>
                </c:pt>
                <c:pt idx="1">
                  <c:v>2</c:v>
                </c:pt>
                <c:pt idx="2">
                  <c:v>5</c:v>
                </c:pt>
                <c:pt idx="3">
                  <c:v>5</c:v>
                </c:pt>
                <c:pt idx="4">
                  <c:v>9</c:v>
                </c:pt>
              </c:numCache>
            </c:numRef>
          </c:val>
          <c:extLst>
            <c:ext xmlns:c16="http://schemas.microsoft.com/office/drawing/2014/chart" uri="{C3380CC4-5D6E-409C-BE32-E72D297353CC}">
              <c16:uniqueId val="{00000003-5893-45F8-BCF5-0617440E943D}"/>
            </c:ext>
          </c:extLst>
        </c:ser>
        <c:dLbls>
          <c:showLegendKey val="0"/>
          <c:showVal val="1"/>
          <c:showCatName val="0"/>
          <c:showSerName val="0"/>
          <c:showPercent val="0"/>
          <c:showBubbleSize val="0"/>
        </c:dLbls>
        <c:gapWidth val="150"/>
        <c:overlap val="100"/>
        <c:axId val="1614945888"/>
        <c:axId val="1614943392"/>
      </c:barChart>
      <c:catAx>
        <c:axId val="1614945888"/>
        <c:scaling>
          <c:orientation val="minMax"/>
        </c:scaling>
        <c:delete val="0"/>
        <c:axPos val="b"/>
        <c:numFmt formatCode="General" sourceLinked="1"/>
        <c:majorTickMark val="none"/>
        <c:minorTickMark val="none"/>
        <c:tickLblPos val="nextTo"/>
        <c:spPr>
          <a:noFill/>
          <a:ln w="9525" cap="flat" cmpd="sng" algn="ctr">
            <a:solidFill>
              <a:srgbClr val="E50914"/>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1614943392"/>
        <c:crosses val="autoZero"/>
        <c:auto val="1"/>
        <c:lblAlgn val="ctr"/>
        <c:lblOffset val="100"/>
        <c:noMultiLvlLbl val="0"/>
      </c:catAx>
      <c:valAx>
        <c:axId val="1614943392"/>
        <c:scaling>
          <c:orientation val="minMax"/>
        </c:scaling>
        <c:delete val="1"/>
        <c:axPos val="l"/>
        <c:numFmt formatCode="General" sourceLinked="1"/>
        <c:majorTickMark val="none"/>
        <c:minorTickMark val="none"/>
        <c:tickLblPos val="nextTo"/>
        <c:crossAx val="1614945888"/>
        <c:crosses val="autoZero"/>
        <c:crossBetween val="between"/>
      </c:valAx>
      <c:spPr>
        <a:noFill/>
        <a:ln>
          <a:noFill/>
        </a:ln>
        <a:effectLst/>
      </c:spPr>
    </c:plotArea>
    <c:legend>
      <c:legendPos val="b"/>
      <c:layout>
        <c:manualLayout>
          <c:xMode val="edge"/>
          <c:yMode val="edge"/>
          <c:x val="0.29133439802319711"/>
          <c:y val="0.87555311452471951"/>
          <c:w val="0.41113906782022425"/>
          <c:h val="0.10566256156056811"/>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E50914"/>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r>
              <a:rPr lang="en-IN" sz="1200" b="1" dirty="0">
                <a:solidFill>
                  <a:schemeClr val="tx1"/>
                </a:solidFill>
              </a:rPr>
              <a:t>Where do they</a:t>
            </a:r>
            <a:r>
              <a:rPr lang="en-IN" sz="1200" b="1" baseline="0" dirty="0">
                <a:solidFill>
                  <a:schemeClr val="tx1"/>
                </a:solidFill>
              </a:rPr>
              <a:t> watch?(OTT)</a:t>
            </a:r>
            <a:endParaRPr lang="en-IN" sz="1200" b="1" dirty="0">
              <a:solidFill>
                <a:schemeClr val="tx1"/>
              </a:solidFill>
            </a:endParaRPr>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4.7917960772850363E-2"/>
          <c:y val="0.36290401386307175"/>
          <c:w val="0.90416409412087539"/>
          <c:h val="0.33712790768375517"/>
        </c:manualLayout>
      </c:layout>
      <c:barChart>
        <c:barDir val="col"/>
        <c:grouping val="clustered"/>
        <c:varyColors val="0"/>
        <c:ser>
          <c:idx val="0"/>
          <c:order val="0"/>
          <c:tx>
            <c:strRef>
              <c:f>Sheet2!$C$15</c:f>
              <c:strCache>
                <c:ptCount val="1"/>
              </c:strCache>
            </c:strRef>
          </c:tx>
          <c:spPr>
            <a:solidFill>
              <a:srgbClr val="E5091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Sheet2!$B$16:$B$19</c:f>
              <c:strCache>
                <c:ptCount val="4"/>
                <c:pt idx="0">
                  <c:v>Netflix</c:v>
                </c:pt>
                <c:pt idx="1">
                  <c:v>Amazon Prime</c:v>
                </c:pt>
                <c:pt idx="2">
                  <c:v>Hotstar</c:v>
                </c:pt>
                <c:pt idx="3">
                  <c:v>Others</c:v>
                </c:pt>
              </c:strCache>
            </c:strRef>
          </c:cat>
          <c:val>
            <c:numRef>
              <c:f>Sheet2!$C$16:$C$19</c:f>
              <c:numCache>
                <c:formatCode>0.0%</c:formatCode>
                <c:ptCount val="4"/>
                <c:pt idx="0">
                  <c:v>0.65217391304347827</c:v>
                </c:pt>
                <c:pt idx="1">
                  <c:v>0.70289855072463769</c:v>
                </c:pt>
                <c:pt idx="2">
                  <c:v>0.57246376811594202</c:v>
                </c:pt>
                <c:pt idx="3">
                  <c:v>0.30434782608695654</c:v>
                </c:pt>
              </c:numCache>
            </c:numRef>
          </c:val>
          <c:extLst>
            <c:ext xmlns:c16="http://schemas.microsoft.com/office/drawing/2014/chart" uri="{C3380CC4-5D6E-409C-BE32-E72D297353CC}">
              <c16:uniqueId val="{00000000-7A12-49EA-822B-ADF009D33BEB}"/>
            </c:ext>
          </c:extLst>
        </c:ser>
        <c:dLbls>
          <c:dLblPos val="outEnd"/>
          <c:showLegendKey val="0"/>
          <c:showVal val="1"/>
          <c:showCatName val="0"/>
          <c:showSerName val="0"/>
          <c:showPercent val="0"/>
          <c:showBubbleSize val="0"/>
        </c:dLbls>
        <c:gapWidth val="219"/>
        <c:overlap val="-27"/>
        <c:axId val="819002752"/>
        <c:axId val="819004832"/>
      </c:barChart>
      <c:catAx>
        <c:axId val="819002752"/>
        <c:scaling>
          <c:orientation val="minMax"/>
        </c:scaling>
        <c:delete val="0"/>
        <c:axPos val="b"/>
        <c:numFmt formatCode="General" sourceLinked="1"/>
        <c:majorTickMark val="none"/>
        <c:minorTickMark val="none"/>
        <c:tickLblPos val="nextTo"/>
        <c:spPr>
          <a:noFill/>
          <a:ln w="9525" cap="flat" cmpd="sng" algn="ctr">
            <a:solidFill>
              <a:srgbClr val="E50914"/>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9004832"/>
        <c:crosses val="autoZero"/>
        <c:auto val="1"/>
        <c:lblAlgn val="ctr"/>
        <c:lblOffset val="100"/>
        <c:noMultiLvlLbl val="0"/>
      </c:catAx>
      <c:valAx>
        <c:axId val="819004832"/>
        <c:scaling>
          <c:orientation val="minMax"/>
        </c:scaling>
        <c:delete val="1"/>
        <c:axPos val="l"/>
        <c:numFmt formatCode="0.0%" sourceLinked="1"/>
        <c:majorTickMark val="none"/>
        <c:minorTickMark val="none"/>
        <c:tickLblPos val="nextTo"/>
        <c:crossAx val="819002752"/>
        <c:crosses val="autoZero"/>
        <c:crossBetween val="between"/>
      </c:valAx>
      <c:spPr>
        <a:noFill/>
        <a:ln>
          <a:noFill/>
        </a:ln>
        <a:effectLst/>
      </c:spPr>
    </c:plotArea>
    <c:plotVisOnly val="1"/>
    <c:dispBlanksAs val="gap"/>
    <c:showDLblsOverMax val="0"/>
  </c:chart>
  <c:spPr>
    <a:noFill/>
    <a:ln>
      <a:solidFill>
        <a:srgbClr val="E50914"/>
      </a:solid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r>
              <a:rPr lang="en-IN" b="1" dirty="0">
                <a:solidFill>
                  <a:schemeClr val="tx1"/>
                </a:solidFill>
              </a:rPr>
              <a:t>Where</a:t>
            </a:r>
            <a:r>
              <a:rPr lang="en-IN" b="1" baseline="0" dirty="0">
                <a:solidFill>
                  <a:schemeClr val="tx1"/>
                </a:solidFill>
              </a:rPr>
              <a:t> do they watch?(News)</a:t>
            </a:r>
            <a:endParaRPr lang="en-IN" b="1" dirty="0">
              <a:solidFill>
                <a:schemeClr val="tx1"/>
              </a:solidFill>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8.2760663507109006E-2"/>
          <c:y val="0.36522050547426582"/>
          <c:w val="0.83447867298578204"/>
          <c:h val="0.36433655081460259"/>
        </c:manualLayout>
      </c:layout>
      <c:barChart>
        <c:barDir val="col"/>
        <c:grouping val="clustered"/>
        <c:varyColors val="0"/>
        <c:ser>
          <c:idx val="0"/>
          <c:order val="0"/>
          <c:spPr>
            <a:solidFill>
              <a:srgbClr val="E5091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Sheet2!$B$23:$B$25</c:f>
              <c:strCache>
                <c:ptCount val="3"/>
                <c:pt idx="0">
                  <c:v>Inshorts</c:v>
                </c:pt>
                <c:pt idx="1">
                  <c:v>Daily Hunt</c:v>
                </c:pt>
                <c:pt idx="2">
                  <c:v>Others</c:v>
                </c:pt>
              </c:strCache>
            </c:strRef>
          </c:cat>
          <c:val>
            <c:numRef>
              <c:f>Sheet2!$C$23:$C$25</c:f>
              <c:numCache>
                <c:formatCode>0%</c:formatCode>
                <c:ptCount val="3"/>
                <c:pt idx="0">
                  <c:v>0.32</c:v>
                </c:pt>
                <c:pt idx="1">
                  <c:v>0.19</c:v>
                </c:pt>
                <c:pt idx="2">
                  <c:v>0.68</c:v>
                </c:pt>
              </c:numCache>
            </c:numRef>
          </c:val>
          <c:extLst>
            <c:ext xmlns:c16="http://schemas.microsoft.com/office/drawing/2014/chart" uri="{C3380CC4-5D6E-409C-BE32-E72D297353CC}">
              <c16:uniqueId val="{00000000-C6A6-44E4-AC93-1C062CF60671}"/>
            </c:ext>
          </c:extLst>
        </c:ser>
        <c:dLbls>
          <c:dLblPos val="outEnd"/>
          <c:showLegendKey val="0"/>
          <c:showVal val="1"/>
          <c:showCatName val="0"/>
          <c:showSerName val="0"/>
          <c:showPercent val="0"/>
          <c:showBubbleSize val="0"/>
        </c:dLbls>
        <c:gapWidth val="219"/>
        <c:overlap val="-27"/>
        <c:axId val="1516830864"/>
        <c:axId val="1516820464"/>
      </c:barChart>
      <c:catAx>
        <c:axId val="1516830864"/>
        <c:scaling>
          <c:orientation val="minMax"/>
        </c:scaling>
        <c:delete val="0"/>
        <c:axPos val="b"/>
        <c:numFmt formatCode="General" sourceLinked="1"/>
        <c:majorTickMark val="none"/>
        <c:minorTickMark val="none"/>
        <c:tickLblPos val="nextTo"/>
        <c:spPr>
          <a:noFill/>
          <a:ln w="9525" cap="flat" cmpd="sng" algn="ctr">
            <a:solidFill>
              <a:srgbClr val="E50914"/>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16820464"/>
        <c:crosses val="autoZero"/>
        <c:auto val="1"/>
        <c:lblAlgn val="ctr"/>
        <c:lblOffset val="100"/>
        <c:noMultiLvlLbl val="0"/>
      </c:catAx>
      <c:valAx>
        <c:axId val="1516820464"/>
        <c:scaling>
          <c:orientation val="minMax"/>
        </c:scaling>
        <c:delete val="1"/>
        <c:axPos val="l"/>
        <c:numFmt formatCode="0%" sourceLinked="1"/>
        <c:majorTickMark val="none"/>
        <c:minorTickMark val="none"/>
        <c:tickLblPos val="nextTo"/>
        <c:crossAx val="15168308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E50914"/>
      </a:solid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r>
              <a:rPr lang="en-IN" b="1" dirty="0">
                <a:solidFill>
                  <a:schemeClr val="tx1"/>
                </a:solidFill>
              </a:rPr>
              <a:t>Where</a:t>
            </a:r>
            <a:r>
              <a:rPr lang="en-IN" b="1" baseline="0" dirty="0">
                <a:solidFill>
                  <a:schemeClr val="tx1"/>
                </a:solidFill>
              </a:rPr>
              <a:t> do they watch?</a:t>
            </a:r>
            <a:endParaRPr lang="en-IN" b="1" dirty="0">
              <a:solidFill>
                <a:schemeClr val="tx1"/>
              </a:solidFill>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spPr>
            <a:solidFill>
              <a:srgbClr val="E5091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Sheet2!$B$10:$B$12</c:f>
              <c:strCache>
                <c:ptCount val="3"/>
                <c:pt idx="0">
                  <c:v>Movies</c:v>
                </c:pt>
                <c:pt idx="1">
                  <c:v>News</c:v>
                </c:pt>
                <c:pt idx="2">
                  <c:v>TV Series</c:v>
                </c:pt>
              </c:strCache>
            </c:strRef>
          </c:cat>
          <c:val>
            <c:numRef>
              <c:f>Sheet2!$C$10:$C$12</c:f>
              <c:numCache>
                <c:formatCode>0.0%</c:formatCode>
                <c:ptCount val="3"/>
                <c:pt idx="0">
                  <c:v>0.8623188405797102</c:v>
                </c:pt>
                <c:pt idx="1">
                  <c:v>0.75362318840579712</c:v>
                </c:pt>
                <c:pt idx="2">
                  <c:v>0.6811594202898551</c:v>
                </c:pt>
              </c:numCache>
            </c:numRef>
          </c:val>
          <c:extLst>
            <c:ext xmlns:c16="http://schemas.microsoft.com/office/drawing/2014/chart" uri="{C3380CC4-5D6E-409C-BE32-E72D297353CC}">
              <c16:uniqueId val="{00000000-7D1A-4DDE-A996-6B45C20E8182}"/>
            </c:ext>
          </c:extLst>
        </c:ser>
        <c:dLbls>
          <c:dLblPos val="outEnd"/>
          <c:showLegendKey val="0"/>
          <c:showVal val="1"/>
          <c:showCatName val="0"/>
          <c:showSerName val="0"/>
          <c:showPercent val="0"/>
          <c:showBubbleSize val="0"/>
        </c:dLbls>
        <c:gapWidth val="219"/>
        <c:overlap val="-27"/>
        <c:axId val="1219671280"/>
        <c:axId val="1219673360"/>
      </c:barChart>
      <c:catAx>
        <c:axId val="1219671280"/>
        <c:scaling>
          <c:orientation val="minMax"/>
        </c:scaling>
        <c:delete val="0"/>
        <c:axPos val="b"/>
        <c:numFmt formatCode="General" sourceLinked="1"/>
        <c:majorTickMark val="none"/>
        <c:minorTickMark val="none"/>
        <c:tickLblPos val="nextTo"/>
        <c:spPr>
          <a:noFill/>
          <a:ln w="9525" cap="flat" cmpd="sng" algn="ctr">
            <a:solidFill>
              <a:srgbClr val="E50914"/>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19673360"/>
        <c:crosses val="autoZero"/>
        <c:auto val="1"/>
        <c:lblAlgn val="ctr"/>
        <c:lblOffset val="100"/>
        <c:noMultiLvlLbl val="0"/>
      </c:catAx>
      <c:valAx>
        <c:axId val="1219673360"/>
        <c:scaling>
          <c:orientation val="minMax"/>
        </c:scaling>
        <c:delete val="1"/>
        <c:axPos val="l"/>
        <c:numFmt formatCode="0.0%" sourceLinked="1"/>
        <c:majorTickMark val="none"/>
        <c:minorTickMark val="none"/>
        <c:tickLblPos val="nextTo"/>
        <c:crossAx val="12196712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E50914"/>
      </a:solid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Sheet2!$H$16:$H$19</cx:f>
        <cx:lvl ptCount="4">
          <cx:pt idx="0">&lt; 1hr</cx:pt>
          <cx:pt idx="1">1-2 hr</cx:pt>
          <cx:pt idx="2">2-3 hr</cx:pt>
          <cx:pt idx="3">&gt;3hr</cx:pt>
        </cx:lvl>
      </cx:strDim>
      <cx:numDim type="size">
        <cx:f>Sheet2!$I$16:$I$19</cx:f>
        <cx:lvl ptCount="4" formatCode="0.0%">
          <cx:pt idx="0">0.15217391304347827</cx:pt>
          <cx:pt idx="1">0.39130434782608697</cx:pt>
          <cx:pt idx="2">0.32608695652173914</cx:pt>
          <cx:pt idx="3">0.13043478260869565</cx:pt>
        </cx:lvl>
      </cx:numDim>
    </cx:data>
  </cx:chartData>
  <cx:chart>
    <cx:title pos="t" align="ctr" overlay="0">
      <cx:tx>
        <cx:txData>
          <cx:v>Average Time spent on OTT per day</cx:v>
        </cx:txData>
      </cx:tx>
      <cx:txPr>
        <a:bodyPr spcFirstLastPara="1" vertOverflow="ellipsis" horzOverflow="overflow" wrap="square" lIns="0" tIns="0" rIns="0" bIns="0" anchor="ctr" anchorCtr="1"/>
        <a:lstStyle/>
        <a:p>
          <a:pPr algn="ctr" rtl="0">
            <a:defRPr/>
          </a:pPr>
          <a:r>
            <a:rPr lang="en-US" sz="1200" b="1" i="0" u="none" strike="noStrike" baseline="0" dirty="0">
              <a:solidFill>
                <a:schemeClr val="tx1"/>
              </a:solidFill>
              <a:latin typeface="Calibri" panose="020F0502020204030204"/>
            </a:rPr>
            <a:t>Average Time spent on OTT per day</a:t>
          </a:r>
        </a:p>
      </cx:txPr>
    </cx:title>
    <cx:plotArea>
      <cx:plotAreaRegion>
        <cx:series layoutId="sunburst" uniqueId="{21ED349B-9CCC-4815-92CE-ACA858C11AAF}">
          <cx:spPr>
            <a:ln>
              <a:noFill/>
            </a:ln>
          </cx:spPr>
          <cx:dataPt idx="0">
            <cx:spPr>
              <a:solidFill>
                <a:srgbClr val="FF6600"/>
              </a:solidFill>
            </cx:spPr>
          </cx:dataPt>
          <cx:dataPt idx="1">
            <cx:spPr>
              <a:solidFill>
                <a:srgbClr val="FF0066"/>
              </a:solidFill>
            </cx:spPr>
          </cx:dataPt>
          <cx:dataPt idx="2">
            <cx:spPr>
              <a:solidFill>
                <a:srgbClr val="FF7C80"/>
              </a:solidFill>
            </cx:spPr>
          </cx:dataPt>
          <cx:dataPt idx="3">
            <cx:spPr>
              <a:solidFill>
                <a:srgbClr val="FFCCCC"/>
              </a:solidFill>
            </cx:spPr>
          </cx:dataPt>
          <cx:dataLabels>
            <cx:visibility seriesName="0" categoryName="1" value="1"/>
            <cx:separator>, </cx:separator>
            <cx:dataLabel idx="3">
              <cx:txPr>
                <a:bodyPr spcFirstLastPara="1" vertOverflow="ellipsis" horzOverflow="overflow" wrap="square" lIns="0" tIns="0" rIns="0" bIns="0" anchor="ctr" anchorCtr="1"/>
                <a:lstStyle/>
                <a:p>
                  <a:pPr algn="ctr" rtl="0">
                    <a:defRPr>
                      <a:solidFill>
                        <a:schemeClr val="bg1"/>
                      </a:solidFill>
                    </a:defRPr>
                  </a:pPr>
                  <a:r>
                    <a:rPr lang="en-US" sz="900" b="0" i="0" u="none" strike="noStrike" baseline="0">
                      <a:solidFill>
                        <a:schemeClr val="bg1"/>
                      </a:solidFill>
                      <a:latin typeface="Calibri" panose="020F0502020204030204"/>
                    </a:rPr>
                    <a:t>&gt;3hr, 13.0%</a:t>
                  </a:r>
                </a:p>
              </cx:txPr>
            </cx:dataLabel>
          </cx:dataLabels>
          <cx:dataId val="0"/>
        </cx:series>
      </cx:plotAreaRegion>
    </cx:plotArea>
  </cx:chart>
  <cx:spPr>
    <a:ln>
      <a:solidFill>
        <a:srgbClr val="E50914"/>
      </a:solidFill>
    </a:ln>
  </cx:spPr>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Sheet2!$H$23:$H$25</cx:f>
        <cx:lvl ptCount="3">
          <cx:pt idx="0">&lt;30min</cx:pt>
          <cx:pt idx="1">30min-60min</cx:pt>
          <cx:pt idx="2">&gt;1 hr</cx:pt>
        </cx:lvl>
      </cx:strDim>
      <cx:numDim type="size">
        <cx:f>Sheet2!$I$23:$I$25</cx:f>
        <cx:lvl ptCount="3" formatCode="0.0%">
          <cx:pt idx="0">0.63043478260869568</cx:pt>
          <cx:pt idx="1">0.20289855072463769</cx:pt>
          <cx:pt idx="2">0.16666666666666666</cx:pt>
        </cx:lvl>
      </cx:numDim>
    </cx:data>
  </cx:chartData>
  <cx:chart>
    <cx:title pos="t" align="ctr" overlay="0">
      <cx:tx>
        <cx:txData>
          <cx:v>Average Time spent on Digital News per day</cx:v>
        </cx:txData>
      </cx:tx>
      <cx:txPr>
        <a:bodyPr spcFirstLastPara="1" vertOverflow="ellipsis" horzOverflow="overflow" wrap="square" lIns="0" tIns="0" rIns="0" bIns="0" anchor="ctr" anchorCtr="1"/>
        <a:lstStyle/>
        <a:p>
          <a:pPr algn="ctr" rtl="0">
            <a:defRPr/>
          </a:pPr>
          <a:r>
            <a:rPr lang="en-US" sz="1200" b="1" i="0" u="none" strike="noStrike" baseline="0" dirty="0">
              <a:solidFill>
                <a:schemeClr val="tx1"/>
              </a:solidFill>
              <a:latin typeface="Calibri" panose="020F0502020204030204"/>
            </a:rPr>
            <a:t>Average Time spent on Digital News per day</a:t>
          </a:r>
        </a:p>
      </cx:txPr>
    </cx:title>
    <cx:plotArea>
      <cx:plotAreaRegion>
        <cx:series layoutId="sunburst" uniqueId="{AF762846-C79B-4D5C-9795-ECD8B5705AAB}">
          <cx:dataPt idx="0">
            <cx:spPr>
              <a:solidFill>
                <a:srgbClr val="FF0066"/>
              </a:solidFill>
            </cx:spPr>
          </cx:dataPt>
          <cx:dataPt idx="1">
            <cx:spPr>
              <a:solidFill>
                <a:srgbClr val="FF6600"/>
              </a:solidFill>
            </cx:spPr>
          </cx:dataPt>
          <cx:dataPt idx="2">
            <cx:spPr>
              <a:solidFill>
                <a:srgbClr val="FF7C80"/>
              </a:solidFill>
            </cx:spPr>
          </cx:dataPt>
          <cx:dataLabels pos="ctr">
            <cx:txPr>
              <a:bodyPr spcFirstLastPara="1" vertOverflow="ellipsis" horzOverflow="overflow" wrap="square" lIns="0" tIns="0" rIns="0" bIns="0" anchor="ctr" anchorCtr="1"/>
              <a:lstStyle/>
              <a:p>
                <a:pPr algn="ctr" rtl="0">
                  <a:defRPr sz="700"/>
                </a:pPr>
                <a:endParaRPr lang="en-US" sz="700" b="0" i="0" u="none" strike="noStrike" baseline="0">
                  <a:solidFill>
                    <a:prstClr val="white"/>
                  </a:solidFill>
                  <a:latin typeface="Calibri" panose="020F0502020204030204"/>
                </a:endParaRPr>
              </a:p>
            </cx:txPr>
            <cx:visibility seriesName="0" categoryName="1" value="1"/>
            <cx:separator>, </cx:separator>
          </cx:dataLabels>
          <cx:dataId val="0"/>
        </cx:series>
      </cx:plotAreaRegion>
    </cx:plotArea>
  </cx:chart>
  <cx:spPr>
    <a:ln>
      <a:solidFill>
        <a:srgbClr val="E50914"/>
      </a:solidFill>
    </a:ln>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81">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lt1"/>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381">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lt1"/>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jpeg>
</file>

<file path=ppt/media/image12.png>
</file>

<file path=ppt/media/image13.jpg>
</file>

<file path=ppt/media/image14.png>
</file>

<file path=ppt/media/image15.png>
</file>

<file path=ppt/media/image16.png>
</file>

<file path=ppt/media/image17.png>
</file>

<file path=ppt/media/image18.png>
</file>

<file path=ppt/media/image19.jpg>
</file>

<file path=ppt/media/image2.jpeg>
</file>

<file path=ppt/media/image20.png>
</file>

<file path=ppt/media/image21.png>
</file>

<file path=ppt/media/image22.png>
</file>

<file path=ppt/media/image23.jpg>
</file>

<file path=ppt/media/image24.jpg>
</file>

<file path=ppt/media/image25.jpg>
</file>

<file path=ppt/media/image3.jpeg>
</file>

<file path=ppt/media/image3.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D2B609-162F-4D6A-AF13-912999439FAF}" type="datetimeFigureOut">
              <a:rPr lang="en-IN" smtClean="0"/>
              <a:t>15-01-2023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8573A-C3F5-4AC6-AFCF-8F0DEEE01915}" type="slidenum">
              <a:rPr lang="en-IN" smtClean="0"/>
              <a:t>‹#›</a:t>
            </a:fld>
            <a:endParaRPr lang="en-IN"/>
          </a:p>
        </p:txBody>
      </p:sp>
    </p:spTree>
    <p:extLst>
      <p:ext uri="{BB962C8B-B14F-4D97-AF65-F5344CB8AC3E}">
        <p14:creationId xmlns:p14="http://schemas.microsoft.com/office/powerpoint/2010/main" val="38382454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With companies looking for rapid globalization, products and services are getting localised according to the markets as per local tastes and preferences. Dairy Queen, established in 1940, one of the biggest American QSR chains is looking for their expansion into the Indian market. With a vision to be the world’s most </a:t>
            </a:r>
            <a:r>
              <a:rPr lang="en-IN" dirty="0" err="1"/>
              <a:t>favorite</a:t>
            </a:r>
            <a:r>
              <a:rPr lang="en-IN" dirty="0"/>
              <a:t> QSR chain, let’s see how their entry in India will reinforce their vision.</a:t>
            </a:r>
          </a:p>
          <a:p>
            <a:r>
              <a:rPr lang="en-IN" dirty="0"/>
              <a:t>Good morning……. Future of dairy queen in India.</a:t>
            </a:r>
          </a:p>
        </p:txBody>
      </p:sp>
      <p:sp>
        <p:nvSpPr>
          <p:cNvPr id="4" name="Slide Number Placeholder 3"/>
          <p:cNvSpPr>
            <a:spLocks noGrp="1"/>
          </p:cNvSpPr>
          <p:nvPr>
            <p:ph type="sldNum" sz="quarter" idx="5"/>
          </p:nvPr>
        </p:nvSpPr>
        <p:spPr/>
        <p:txBody>
          <a:bodyPr/>
          <a:lstStyle/>
          <a:p>
            <a:fld id="{8E7CB57E-C793-4008-A7A4-FBBC0D219186}" type="slidenum">
              <a:rPr lang="en-IN" smtClean="0"/>
              <a:t>1</a:t>
            </a:fld>
            <a:endParaRPr lang="en-IN"/>
          </a:p>
        </p:txBody>
      </p:sp>
    </p:spTree>
    <p:extLst>
      <p:ext uri="{BB962C8B-B14F-4D97-AF65-F5344CB8AC3E}">
        <p14:creationId xmlns:p14="http://schemas.microsoft.com/office/powerpoint/2010/main" val="1737720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36228-4B86-7980-7AC3-C9C2264B01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C42E09D-6D52-9700-F985-B4AAC74BAE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EFA9D08-8550-2CB0-EF42-C093E7B9D12E}"/>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5" name="Footer Placeholder 4">
            <a:extLst>
              <a:ext uri="{FF2B5EF4-FFF2-40B4-BE49-F238E27FC236}">
                <a16:creationId xmlns:a16="http://schemas.microsoft.com/office/drawing/2014/main" id="{E1C2D963-BF5A-8C2F-B34E-6EBEE45CD9F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2F785A-C1B7-3024-485F-BD67DCD84E94}"/>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1128104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FC19B-0D36-106A-E83E-ACAECC4A2F6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0A42DDC-B3D4-A9AA-0309-E3BCA3F9E8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777E506-498D-97DC-6F24-019C89939262}"/>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5" name="Footer Placeholder 4">
            <a:extLst>
              <a:ext uri="{FF2B5EF4-FFF2-40B4-BE49-F238E27FC236}">
                <a16:creationId xmlns:a16="http://schemas.microsoft.com/office/drawing/2014/main" id="{1C080417-907E-4EFE-A219-E5A1412DD7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A4F5615-17AF-40BE-40A1-E6B9BFF50A31}"/>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1071079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22D16B-8798-F343-835C-2239CC51817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59E2EF2-E5EA-E72A-7B41-D1D3B58B19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AAAD65-94DC-9483-4669-D34AD9BCF0BD}"/>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5" name="Footer Placeholder 4">
            <a:extLst>
              <a:ext uri="{FF2B5EF4-FFF2-40B4-BE49-F238E27FC236}">
                <a16:creationId xmlns:a16="http://schemas.microsoft.com/office/drawing/2014/main" id="{18D86AC2-829A-ED47-71D8-8690F251CC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FA1586-37C5-ECA1-5B5F-E4FA67D6EBAB}"/>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3948006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2896A-45D7-8EE1-FB1D-7BCC3055DB2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5A84F07-3D56-219E-AFE6-595480F90A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A49750B-4CF7-B543-400A-075C65AF70F4}"/>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5" name="Footer Placeholder 4">
            <a:extLst>
              <a:ext uri="{FF2B5EF4-FFF2-40B4-BE49-F238E27FC236}">
                <a16:creationId xmlns:a16="http://schemas.microsoft.com/office/drawing/2014/main" id="{ED69734E-04FE-6EA7-EF4C-E34078F3C6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B368105-ED92-4C55-1591-E89D25B16181}"/>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4053374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F1380-A8CD-A07A-B725-C6468E424D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1FAA6EC-EE9E-8134-5D14-D286557466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9EDB98-F812-A579-E064-939E307EB90D}"/>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5" name="Footer Placeholder 4">
            <a:extLst>
              <a:ext uri="{FF2B5EF4-FFF2-40B4-BE49-F238E27FC236}">
                <a16:creationId xmlns:a16="http://schemas.microsoft.com/office/drawing/2014/main" id="{637A1241-35A2-4A5C-4EF6-978BD2320DF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AC1177-3BE7-12BE-551E-C7494F1E3E9B}"/>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1656038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35BE2-CC48-731E-B3E0-9BE776A5858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D4A07CA-3DA5-474E-9F79-A9A95B218A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19B83F7-631A-51FA-BB8A-57076A19DB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430AACE-EE92-434C-A437-A6BE2FBBBA91}"/>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6" name="Footer Placeholder 5">
            <a:extLst>
              <a:ext uri="{FF2B5EF4-FFF2-40B4-BE49-F238E27FC236}">
                <a16:creationId xmlns:a16="http://schemas.microsoft.com/office/drawing/2014/main" id="{842E0148-030C-4C98-8C9F-A0AABE8F74F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4AD0007-3C83-F4E4-F621-5FD977715B18}"/>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577611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C73D6-5DA7-F9A3-7778-C1927EA1079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182FC3A-E6E7-B077-C8DD-02D148BAA1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70191D-643F-89B6-C985-191B99B988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98439B9-8499-C7E4-C8F4-6DEE7A2270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2A1098D-2C6A-FCEC-A2F9-4D8FAC8E95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EDD168A-27BB-40CA-A5E4-F6303EB22B5C}"/>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8" name="Footer Placeholder 7">
            <a:extLst>
              <a:ext uri="{FF2B5EF4-FFF2-40B4-BE49-F238E27FC236}">
                <a16:creationId xmlns:a16="http://schemas.microsoft.com/office/drawing/2014/main" id="{C2A02BDD-3DDF-ECEB-1F84-B029D3DC7C5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5948E49-845D-9E13-F563-D3C2E41F908B}"/>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10047121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8F63A-95F7-24B6-DE51-48C47F2D31D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6827B06-6193-7BCF-8E5F-A7DC4590CB06}"/>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4" name="Footer Placeholder 3">
            <a:extLst>
              <a:ext uri="{FF2B5EF4-FFF2-40B4-BE49-F238E27FC236}">
                <a16:creationId xmlns:a16="http://schemas.microsoft.com/office/drawing/2014/main" id="{2DA88A45-30FC-FDE0-5B9A-11EE0B85ADE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1DA4F9F-822A-56FC-45B5-57BC95510D7A}"/>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1284564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5FAB1E-A3D9-69C7-2892-10E155F8F7DF}"/>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3" name="Footer Placeholder 2">
            <a:extLst>
              <a:ext uri="{FF2B5EF4-FFF2-40B4-BE49-F238E27FC236}">
                <a16:creationId xmlns:a16="http://schemas.microsoft.com/office/drawing/2014/main" id="{53EC0E31-6900-D451-0102-5885943FD0E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99D89C0-66F8-2500-2E99-C6E852F8C09C}"/>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3622580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4699F-707E-CFBA-4B0E-93E7805CBC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CA22CE0-16CA-300B-E2CA-21E376D2DE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CD2DCEF-C62C-0BF8-7125-D193C72A47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F4716E-9293-0E7C-E97B-AC2497ABBDB5}"/>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6" name="Footer Placeholder 5">
            <a:extLst>
              <a:ext uri="{FF2B5EF4-FFF2-40B4-BE49-F238E27FC236}">
                <a16:creationId xmlns:a16="http://schemas.microsoft.com/office/drawing/2014/main" id="{D55F40B9-16A2-4EF8-7222-FFDF2A62F5E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EAF934C-821E-BC71-BAB6-7B90A353DDD4}"/>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1746598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1EECE-7592-7AF9-F6A6-FB1DBA4850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A2158CC-DBD0-408A-05AF-FBC7D3F454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A2A8CC4-3853-9624-D12D-AF6CBE80A0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87DB26-5777-91D4-5AC9-1C92143055E4}"/>
              </a:ext>
            </a:extLst>
          </p:cNvPr>
          <p:cNvSpPr>
            <a:spLocks noGrp="1"/>
          </p:cNvSpPr>
          <p:nvPr>
            <p:ph type="dt" sz="half" idx="10"/>
          </p:nvPr>
        </p:nvSpPr>
        <p:spPr/>
        <p:txBody>
          <a:bodyPr/>
          <a:lstStyle/>
          <a:p>
            <a:fld id="{2501CE0B-02C4-4E51-8CEE-B8FC0F23C99C}" type="datetimeFigureOut">
              <a:rPr lang="en-IN" smtClean="0"/>
              <a:t>15-01-2023</a:t>
            </a:fld>
            <a:endParaRPr lang="en-IN"/>
          </a:p>
        </p:txBody>
      </p:sp>
      <p:sp>
        <p:nvSpPr>
          <p:cNvPr id="6" name="Footer Placeholder 5">
            <a:extLst>
              <a:ext uri="{FF2B5EF4-FFF2-40B4-BE49-F238E27FC236}">
                <a16:creationId xmlns:a16="http://schemas.microsoft.com/office/drawing/2014/main" id="{C35CD717-96EB-7A49-A9E5-DEC1C36A0D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2400213-0B26-56CB-7579-8F89D750125E}"/>
              </a:ext>
            </a:extLst>
          </p:cNvPr>
          <p:cNvSpPr>
            <a:spLocks noGrp="1"/>
          </p:cNvSpPr>
          <p:nvPr>
            <p:ph type="sldNum" sz="quarter" idx="12"/>
          </p:nvPr>
        </p:nvSpPr>
        <p:spPr/>
        <p:txBody>
          <a:bodyPr/>
          <a:lstStyle/>
          <a:p>
            <a:fld id="{A718C57C-435C-4042-BF74-863FF547CC8C}" type="slidenum">
              <a:rPr lang="en-IN" smtClean="0"/>
              <a:t>‹#›</a:t>
            </a:fld>
            <a:endParaRPr lang="en-IN"/>
          </a:p>
        </p:txBody>
      </p:sp>
    </p:spTree>
    <p:extLst>
      <p:ext uri="{BB962C8B-B14F-4D97-AF65-F5344CB8AC3E}">
        <p14:creationId xmlns:p14="http://schemas.microsoft.com/office/powerpoint/2010/main" val="419433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9FB208-C324-2340-4F19-45289ADD94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662B909-E83C-C98F-4075-6616DD56F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B83FE57-9EC2-8DD7-D03C-62DB191ADE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01CE0B-02C4-4E51-8CEE-B8FC0F23C99C}" type="datetimeFigureOut">
              <a:rPr lang="en-IN" smtClean="0"/>
              <a:t>15-01-2023</a:t>
            </a:fld>
            <a:endParaRPr lang="en-IN"/>
          </a:p>
        </p:txBody>
      </p:sp>
      <p:sp>
        <p:nvSpPr>
          <p:cNvPr id="5" name="Footer Placeholder 4">
            <a:extLst>
              <a:ext uri="{FF2B5EF4-FFF2-40B4-BE49-F238E27FC236}">
                <a16:creationId xmlns:a16="http://schemas.microsoft.com/office/drawing/2014/main" id="{9729A0C7-BE37-8337-62FA-7A98A486A4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3AE0A96-9370-482F-12EE-14DE3A4468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18C57C-435C-4042-BF74-863FF547CC8C}" type="slidenum">
              <a:rPr lang="en-IN" smtClean="0"/>
              <a:t>‹#›</a:t>
            </a:fld>
            <a:endParaRPr lang="en-IN"/>
          </a:p>
        </p:txBody>
      </p:sp>
    </p:spTree>
    <p:extLst>
      <p:ext uri="{BB962C8B-B14F-4D97-AF65-F5344CB8AC3E}">
        <p14:creationId xmlns:p14="http://schemas.microsoft.com/office/powerpoint/2010/main" val="41689138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6.png"/><Relationship Id="rId7" Type="http://schemas.microsoft.com/office/2014/relationships/chartEx" Target="../charts/chartEx2.xml"/><Relationship Id="rId2" Type="http://schemas.openxmlformats.org/officeDocument/2006/relationships/chart" Target="../charts/chart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chart" Target="../charts/chart4.xml"/><Relationship Id="rId5" Type="http://schemas.microsoft.com/office/2014/relationships/chartEx" Target="../charts/chartEx1.xml"/><Relationship Id="rId10" Type="http://schemas.openxmlformats.org/officeDocument/2006/relationships/chart" Target="../charts/chart3.xml"/><Relationship Id="rId4" Type="http://schemas.openxmlformats.org/officeDocument/2006/relationships/image" Target="../media/image7.png"/><Relationship Id="rId9" Type="http://schemas.openxmlformats.org/officeDocument/2006/relationships/chart" Target="../charts/chart2.xml"/></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jp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openxmlformats.org/officeDocument/2006/relationships/image" Target="../media/image19.jp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1.png"/></Relationships>
</file>

<file path=ppt/slides/_rels/slide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7.xml"/><Relationship Id="rId5" Type="http://schemas.openxmlformats.org/officeDocument/2006/relationships/image" Target="../media/image13.jpg"/><Relationship Id="rId4" Type="http://schemas.openxmlformats.org/officeDocument/2006/relationships/image" Target="../media/image2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410DCCC1-0844-373B-5B79-74355DDE0239}"/>
              </a:ext>
            </a:extLst>
          </p:cNvPr>
          <p:cNvSpPr/>
          <p:nvPr/>
        </p:nvSpPr>
        <p:spPr>
          <a:xfrm>
            <a:off x="2942893" y="1864641"/>
            <a:ext cx="6306207" cy="3508953"/>
          </a:xfrm>
          <a:prstGeom prst="roundRect">
            <a:avLst/>
          </a:prstGeom>
          <a:solidFill>
            <a:schemeClr val="bg1"/>
          </a:solidFill>
          <a:effectLst>
            <a:glow rad="228600">
              <a:schemeClr val="accent3">
                <a:satMod val="175000"/>
                <a:alpha val="40000"/>
              </a:schemeClr>
            </a:glow>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5" name="Group 4">
            <a:extLst>
              <a:ext uri="{FF2B5EF4-FFF2-40B4-BE49-F238E27FC236}">
                <a16:creationId xmlns:a16="http://schemas.microsoft.com/office/drawing/2014/main" id="{A0252841-3713-506B-1036-85D872B1DA75}"/>
              </a:ext>
            </a:extLst>
          </p:cNvPr>
          <p:cNvGrpSpPr/>
          <p:nvPr/>
        </p:nvGrpSpPr>
        <p:grpSpPr>
          <a:xfrm>
            <a:off x="3983418" y="3290850"/>
            <a:ext cx="4225159" cy="1114106"/>
            <a:chOff x="3983420" y="3303309"/>
            <a:chExt cx="4225159" cy="1114106"/>
          </a:xfrm>
        </p:grpSpPr>
        <p:pic>
          <p:nvPicPr>
            <p:cNvPr id="6" name="Picture 5" descr="A person with long hair wearing glasses&#10;&#10;Description automatically generated with low confidence">
              <a:extLst>
                <a:ext uri="{FF2B5EF4-FFF2-40B4-BE49-F238E27FC236}">
                  <a16:creationId xmlns:a16="http://schemas.microsoft.com/office/drawing/2014/main" id="{B0865C8E-6605-7816-8039-9459CA5E3B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7721" y="3303310"/>
              <a:ext cx="940858" cy="1114104"/>
            </a:xfrm>
            <a:prstGeom prst="rect">
              <a:avLst/>
            </a:prstGeom>
            <a:effectLst>
              <a:outerShdw blurRad="50800" dist="38100" dir="2700000" algn="tl" rotWithShape="0">
                <a:prstClr val="black">
                  <a:alpha val="40000"/>
                </a:prstClr>
              </a:outerShdw>
            </a:effectLst>
          </p:spPr>
        </p:pic>
        <p:pic>
          <p:nvPicPr>
            <p:cNvPr id="7" name="Picture 6" descr="A person in a suit and tie&#10;&#10;Description automatically generated">
              <a:extLst>
                <a:ext uri="{FF2B5EF4-FFF2-40B4-BE49-F238E27FC236}">
                  <a16:creationId xmlns:a16="http://schemas.microsoft.com/office/drawing/2014/main" id="{7FF8B316-C12D-7D5B-A49E-33BC5CC16E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3420" y="3303311"/>
              <a:ext cx="940859" cy="1114104"/>
            </a:xfrm>
            <a:prstGeom prst="rect">
              <a:avLst/>
            </a:prstGeom>
            <a:effectLst>
              <a:outerShdw blurRad="50800" dist="38100" dir="2700000" algn="tl" rotWithShape="0">
                <a:prstClr val="black">
                  <a:alpha val="40000"/>
                </a:prstClr>
              </a:outerShdw>
            </a:effectLst>
          </p:spPr>
        </p:pic>
        <p:pic>
          <p:nvPicPr>
            <p:cNvPr id="8" name="Picture 7" descr="A person wearing glasses and a suit&#10;&#10;Description automatically generated with medium confidence">
              <a:extLst>
                <a:ext uri="{FF2B5EF4-FFF2-40B4-BE49-F238E27FC236}">
                  <a16:creationId xmlns:a16="http://schemas.microsoft.com/office/drawing/2014/main" id="{F0D98F26-4402-F00D-4CF8-5D86FBD813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25571" y="3303309"/>
              <a:ext cx="940858" cy="1114105"/>
            </a:xfrm>
            <a:prstGeom prst="rect">
              <a:avLst/>
            </a:prstGeom>
            <a:effectLst>
              <a:outerShdw blurRad="50800" dist="38100" dir="2700000" algn="tl" rotWithShape="0">
                <a:prstClr val="black">
                  <a:alpha val="40000"/>
                </a:prstClr>
              </a:outerShdw>
            </a:effectLst>
          </p:spPr>
        </p:pic>
      </p:grpSp>
      <p:sp>
        <p:nvSpPr>
          <p:cNvPr id="9" name="Subtitle 2">
            <a:extLst>
              <a:ext uri="{FF2B5EF4-FFF2-40B4-BE49-F238E27FC236}">
                <a16:creationId xmlns:a16="http://schemas.microsoft.com/office/drawing/2014/main" id="{B352CF27-3A6B-F8B4-5134-892C4264878C}"/>
              </a:ext>
            </a:extLst>
          </p:cNvPr>
          <p:cNvSpPr txBox="1">
            <a:spLocks/>
          </p:cNvSpPr>
          <p:nvPr/>
        </p:nvSpPr>
        <p:spPr>
          <a:xfrm>
            <a:off x="3802024" y="4500321"/>
            <a:ext cx="4763907" cy="29730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IN" sz="1600" b="1" dirty="0"/>
              <a:t>Devesh Sinha           Mohit Kiradoo           Kajal Gupta</a:t>
            </a:r>
          </a:p>
        </p:txBody>
      </p:sp>
      <p:sp>
        <p:nvSpPr>
          <p:cNvPr id="10" name="Subtitle 2">
            <a:extLst>
              <a:ext uri="{FF2B5EF4-FFF2-40B4-BE49-F238E27FC236}">
                <a16:creationId xmlns:a16="http://schemas.microsoft.com/office/drawing/2014/main" id="{AFDF20F5-24FA-836F-7669-DB4C104713F3}"/>
              </a:ext>
            </a:extLst>
          </p:cNvPr>
          <p:cNvSpPr txBox="1">
            <a:spLocks/>
          </p:cNvSpPr>
          <p:nvPr/>
        </p:nvSpPr>
        <p:spPr>
          <a:xfrm>
            <a:off x="3714044" y="4871966"/>
            <a:ext cx="4763907" cy="29730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IN" sz="2000" b="1" dirty="0"/>
              <a:t>T. A. Pai Management Institute</a:t>
            </a:r>
          </a:p>
        </p:txBody>
      </p:sp>
      <p:sp>
        <p:nvSpPr>
          <p:cNvPr id="11" name="Subtitle 2">
            <a:extLst>
              <a:ext uri="{FF2B5EF4-FFF2-40B4-BE49-F238E27FC236}">
                <a16:creationId xmlns:a16="http://schemas.microsoft.com/office/drawing/2014/main" id="{FFE90CC2-0959-566B-8819-D131A393D7CA}"/>
              </a:ext>
            </a:extLst>
          </p:cNvPr>
          <p:cNvSpPr txBox="1">
            <a:spLocks/>
          </p:cNvSpPr>
          <p:nvPr/>
        </p:nvSpPr>
        <p:spPr>
          <a:xfrm>
            <a:off x="4337951" y="1637999"/>
            <a:ext cx="3516090" cy="357918"/>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b">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IN" sz="1800" b="1" dirty="0"/>
              <a:t>Team SORTED</a:t>
            </a:r>
          </a:p>
        </p:txBody>
      </p:sp>
      <p:pic>
        <p:nvPicPr>
          <p:cNvPr id="2050" name="Picture 2" descr="Consulting Knights / competitions">
            <a:extLst>
              <a:ext uri="{FF2B5EF4-FFF2-40B4-BE49-F238E27FC236}">
                <a16:creationId xmlns:a16="http://schemas.microsoft.com/office/drawing/2014/main" id="{864F0A52-708D-24A2-EF20-A2AE98D8218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30529" y="-140254"/>
            <a:ext cx="1091976" cy="10919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2F9F689-1F72-2ECC-F89B-38BAE3FB6DF9}"/>
              </a:ext>
            </a:extLst>
          </p:cNvPr>
          <p:cNvSpPr txBox="1"/>
          <p:nvPr/>
        </p:nvSpPr>
        <p:spPr>
          <a:xfrm>
            <a:off x="3070232" y="2091282"/>
            <a:ext cx="6387856" cy="861774"/>
          </a:xfrm>
          <a:prstGeom prst="rect">
            <a:avLst/>
          </a:prstGeom>
          <a:noFill/>
        </p:spPr>
        <p:txBody>
          <a:bodyPr wrap="square" rtlCol="0">
            <a:spAutoFit/>
          </a:bodyPr>
          <a:lstStyle/>
          <a:p>
            <a:r>
              <a:rPr lang="en-IN" sz="3200" b="1" dirty="0"/>
              <a:t>CONSULTING KNIGHTS CASE STUDY</a:t>
            </a:r>
          </a:p>
          <a:p>
            <a:pPr algn="ctr"/>
            <a:r>
              <a:rPr lang="en-IN" dirty="0"/>
              <a:t>IMPROVING AVERAGE TIME SPENT</a:t>
            </a:r>
          </a:p>
        </p:txBody>
      </p:sp>
      <p:pic>
        <p:nvPicPr>
          <p:cNvPr id="12" name="Picture 11">
            <a:extLst>
              <a:ext uri="{FF2B5EF4-FFF2-40B4-BE49-F238E27FC236}">
                <a16:creationId xmlns:a16="http://schemas.microsoft.com/office/drawing/2014/main" id="{E81E2F9E-A55D-B788-F63B-FFD44049183C}"/>
              </a:ext>
            </a:extLst>
          </p:cNvPr>
          <p:cNvPicPr>
            <a:picLocks noChangeAspect="1"/>
          </p:cNvPicPr>
          <p:nvPr/>
        </p:nvPicPr>
        <p:blipFill rotWithShape="1">
          <a:blip r:embed="rId7"/>
          <a:srcRect l="2892"/>
          <a:stretch/>
        </p:blipFill>
        <p:spPr>
          <a:xfrm>
            <a:off x="79512" y="78516"/>
            <a:ext cx="1391257" cy="1188823"/>
          </a:xfrm>
          <a:prstGeom prst="rect">
            <a:avLst/>
          </a:prstGeom>
        </p:spPr>
      </p:pic>
    </p:spTree>
    <p:extLst>
      <p:ext uri="{BB962C8B-B14F-4D97-AF65-F5344CB8AC3E}">
        <p14:creationId xmlns:p14="http://schemas.microsoft.com/office/powerpoint/2010/main" val="3066363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 name="Rectangle 1047">
            <a:extLst>
              <a:ext uri="{FF2B5EF4-FFF2-40B4-BE49-F238E27FC236}">
                <a16:creationId xmlns:a16="http://schemas.microsoft.com/office/drawing/2014/main" id="{3775DB5F-E0DE-F237-564C-48718F738004}"/>
              </a:ext>
            </a:extLst>
          </p:cNvPr>
          <p:cNvSpPr/>
          <p:nvPr/>
        </p:nvSpPr>
        <p:spPr>
          <a:xfrm>
            <a:off x="0" y="506628"/>
            <a:ext cx="6074229" cy="5856850"/>
          </a:xfrm>
          <a:prstGeom prst="rect">
            <a:avLst/>
          </a:prstGeom>
          <a:solidFill>
            <a:srgbClr val="FF7C80">
              <a:alpha val="22000"/>
            </a:srgbClr>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Rectangle 47">
            <a:extLst>
              <a:ext uri="{FF2B5EF4-FFF2-40B4-BE49-F238E27FC236}">
                <a16:creationId xmlns:a16="http://schemas.microsoft.com/office/drawing/2014/main" id="{6CC6AF87-1C4A-AEE8-87C4-9FC791C69EEE}"/>
              </a:ext>
            </a:extLst>
          </p:cNvPr>
          <p:cNvSpPr/>
          <p:nvPr/>
        </p:nvSpPr>
        <p:spPr>
          <a:xfrm>
            <a:off x="6116843" y="506628"/>
            <a:ext cx="6075784" cy="5856850"/>
          </a:xfrm>
          <a:prstGeom prst="rect">
            <a:avLst/>
          </a:prstGeom>
          <a:solidFill>
            <a:srgbClr val="FFCCCC">
              <a:alpha val="28000"/>
            </a:srgbClr>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7" name="Group 6">
            <a:extLst>
              <a:ext uri="{FF2B5EF4-FFF2-40B4-BE49-F238E27FC236}">
                <a16:creationId xmlns:a16="http://schemas.microsoft.com/office/drawing/2014/main" id="{43A64630-8D32-3AF1-22EF-E3A19EBEE85A}"/>
              </a:ext>
            </a:extLst>
          </p:cNvPr>
          <p:cNvGrpSpPr/>
          <p:nvPr/>
        </p:nvGrpSpPr>
        <p:grpSpPr>
          <a:xfrm>
            <a:off x="0" y="0"/>
            <a:ext cx="12192000" cy="337949"/>
            <a:chOff x="0" y="0"/>
            <a:chExt cx="9467460" cy="550506"/>
          </a:xfrm>
          <a:effectLst>
            <a:outerShdw blurRad="50800" dist="38100" dir="5400000" algn="t" rotWithShape="0">
              <a:prstClr val="black">
                <a:alpha val="40000"/>
              </a:prstClr>
            </a:outerShdw>
          </a:effectLst>
        </p:grpSpPr>
        <p:sp>
          <p:nvSpPr>
            <p:cNvPr id="6" name="Arrow: Pentagon 5">
              <a:extLst>
                <a:ext uri="{FF2B5EF4-FFF2-40B4-BE49-F238E27FC236}">
                  <a16:creationId xmlns:a16="http://schemas.microsoft.com/office/drawing/2014/main" id="{30873EEB-F10A-E7F3-98E9-53223D14D5BB}"/>
                </a:ext>
              </a:extLst>
            </p:cNvPr>
            <p:cNvSpPr/>
            <p:nvPr/>
          </p:nvSpPr>
          <p:spPr>
            <a:xfrm>
              <a:off x="6108440" y="0"/>
              <a:ext cx="3359020" cy="550506"/>
            </a:xfrm>
            <a:prstGeom prst="homePlate">
              <a:avLst/>
            </a:prstGeom>
            <a:solidFill>
              <a:srgbClr val="E5091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GO TO MARKET</a:t>
              </a:r>
            </a:p>
          </p:txBody>
        </p:sp>
        <p:sp>
          <p:nvSpPr>
            <p:cNvPr id="5" name="Arrow: Pentagon 4">
              <a:extLst>
                <a:ext uri="{FF2B5EF4-FFF2-40B4-BE49-F238E27FC236}">
                  <a16:creationId xmlns:a16="http://schemas.microsoft.com/office/drawing/2014/main" id="{99A42873-FCFA-61B2-553D-52EA38F1EE97}"/>
                </a:ext>
              </a:extLst>
            </p:cNvPr>
            <p:cNvSpPr/>
            <p:nvPr/>
          </p:nvSpPr>
          <p:spPr>
            <a:xfrm>
              <a:off x="3054220" y="0"/>
              <a:ext cx="3359020" cy="550506"/>
            </a:xfrm>
            <a:prstGeom prst="homePlate">
              <a:avLst/>
            </a:prstGeom>
            <a:solidFill>
              <a:srgbClr val="E5091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USER ACQUISITION</a:t>
              </a:r>
            </a:p>
          </p:txBody>
        </p:sp>
        <p:sp>
          <p:nvSpPr>
            <p:cNvPr id="4" name="Arrow: Pentagon 3">
              <a:extLst>
                <a:ext uri="{FF2B5EF4-FFF2-40B4-BE49-F238E27FC236}">
                  <a16:creationId xmlns:a16="http://schemas.microsoft.com/office/drawing/2014/main" id="{BD05D796-0A5F-8193-DC65-DDEF97B4C4FC}"/>
                </a:ext>
              </a:extLst>
            </p:cNvPr>
            <p:cNvSpPr/>
            <p:nvPr/>
          </p:nvSpPr>
          <p:spPr>
            <a:xfrm>
              <a:off x="0" y="0"/>
              <a:ext cx="3359020" cy="550506"/>
            </a:xfrm>
            <a:prstGeom prst="homePlat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MARKET SUMMARY</a:t>
              </a:r>
            </a:p>
          </p:txBody>
        </p:sp>
      </p:grpSp>
      <p:sp>
        <p:nvSpPr>
          <p:cNvPr id="11" name="TextBox 10">
            <a:extLst>
              <a:ext uri="{FF2B5EF4-FFF2-40B4-BE49-F238E27FC236}">
                <a16:creationId xmlns:a16="http://schemas.microsoft.com/office/drawing/2014/main" id="{B4D721CC-53A3-9D4C-D5CF-1675C1672C8B}"/>
              </a:ext>
            </a:extLst>
          </p:cNvPr>
          <p:cNvSpPr txBox="1"/>
          <p:nvPr/>
        </p:nvSpPr>
        <p:spPr>
          <a:xfrm>
            <a:off x="6174551" y="511806"/>
            <a:ext cx="1633226" cy="523220"/>
          </a:xfrm>
          <a:prstGeom prst="rect">
            <a:avLst/>
          </a:prstGeom>
          <a:noFill/>
        </p:spPr>
        <p:txBody>
          <a:bodyPr wrap="square" rtlCol="0">
            <a:spAutoFit/>
          </a:bodyPr>
          <a:lstStyle/>
          <a:p>
            <a:r>
              <a:rPr lang="en-IN" sz="1400" b="1" dirty="0"/>
              <a:t>Rapid internet penetration </a:t>
            </a:r>
          </a:p>
        </p:txBody>
      </p:sp>
      <p:sp>
        <p:nvSpPr>
          <p:cNvPr id="12" name="TextBox 11">
            <a:extLst>
              <a:ext uri="{FF2B5EF4-FFF2-40B4-BE49-F238E27FC236}">
                <a16:creationId xmlns:a16="http://schemas.microsoft.com/office/drawing/2014/main" id="{D7AE0AF3-63A6-DD54-E8BE-07EA86B16F0C}"/>
              </a:ext>
            </a:extLst>
          </p:cNvPr>
          <p:cNvSpPr txBox="1"/>
          <p:nvPr/>
        </p:nvSpPr>
        <p:spPr>
          <a:xfrm>
            <a:off x="8574839" y="586370"/>
            <a:ext cx="1751045" cy="276998"/>
          </a:xfrm>
          <a:prstGeom prst="rect">
            <a:avLst/>
          </a:prstGeom>
          <a:solidFill>
            <a:srgbClr val="E50914"/>
          </a:solidFill>
          <a:ln>
            <a:noFill/>
          </a:ln>
        </p:spPr>
        <p:txBody>
          <a:bodyPr wrap="square" rtlCol="0">
            <a:spAutoFit/>
          </a:bodyPr>
          <a:lstStyle/>
          <a:p>
            <a:pPr algn="ctr"/>
            <a:r>
              <a:rPr lang="en-IN" sz="1200" dirty="0">
                <a:solidFill>
                  <a:schemeClr val="bg1"/>
                </a:solidFill>
              </a:rPr>
              <a:t>600mn+ users currently </a:t>
            </a:r>
          </a:p>
        </p:txBody>
      </p:sp>
      <p:sp>
        <p:nvSpPr>
          <p:cNvPr id="13" name="TextBox 12">
            <a:extLst>
              <a:ext uri="{FF2B5EF4-FFF2-40B4-BE49-F238E27FC236}">
                <a16:creationId xmlns:a16="http://schemas.microsoft.com/office/drawing/2014/main" id="{0C39F17C-134F-051E-42F7-B0BE777BF7DC}"/>
              </a:ext>
            </a:extLst>
          </p:cNvPr>
          <p:cNvSpPr txBox="1"/>
          <p:nvPr/>
        </p:nvSpPr>
        <p:spPr>
          <a:xfrm>
            <a:off x="10397423" y="586370"/>
            <a:ext cx="1751045" cy="276998"/>
          </a:xfrm>
          <a:prstGeom prst="rect">
            <a:avLst/>
          </a:prstGeom>
          <a:solidFill>
            <a:srgbClr val="E50914"/>
          </a:solidFill>
          <a:ln>
            <a:noFill/>
          </a:ln>
        </p:spPr>
        <p:txBody>
          <a:bodyPr wrap="square" rtlCol="0">
            <a:spAutoFit/>
          </a:bodyPr>
          <a:lstStyle/>
          <a:p>
            <a:pPr algn="ctr"/>
            <a:r>
              <a:rPr lang="en-IN" sz="1200" dirty="0">
                <a:solidFill>
                  <a:schemeClr val="bg1"/>
                </a:solidFill>
              </a:rPr>
              <a:t>900mn+ users by 2025</a:t>
            </a:r>
          </a:p>
        </p:txBody>
      </p:sp>
      <p:sp>
        <p:nvSpPr>
          <p:cNvPr id="16" name="TextBox 15">
            <a:extLst>
              <a:ext uri="{FF2B5EF4-FFF2-40B4-BE49-F238E27FC236}">
                <a16:creationId xmlns:a16="http://schemas.microsoft.com/office/drawing/2014/main" id="{04BC52DE-1FD9-58AC-2892-BD8AB1AF2BBF}"/>
              </a:ext>
            </a:extLst>
          </p:cNvPr>
          <p:cNvSpPr txBox="1"/>
          <p:nvPr/>
        </p:nvSpPr>
        <p:spPr>
          <a:xfrm>
            <a:off x="8025572" y="586369"/>
            <a:ext cx="466534" cy="276998"/>
          </a:xfrm>
          <a:prstGeom prst="rect">
            <a:avLst/>
          </a:prstGeom>
          <a:solidFill>
            <a:srgbClr val="E50914"/>
          </a:solidFill>
          <a:ln>
            <a:noFill/>
          </a:ln>
        </p:spPr>
        <p:txBody>
          <a:bodyPr wrap="square" rtlCol="0">
            <a:spAutoFit/>
          </a:bodyPr>
          <a:lstStyle/>
          <a:p>
            <a:pPr algn="ctr"/>
            <a:r>
              <a:rPr lang="en-IN" sz="1200" dirty="0">
                <a:solidFill>
                  <a:schemeClr val="bg1"/>
                </a:solidFill>
              </a:rPr>
              <a:t>47%</a:t>
            </a:r>
          </a:p>
        </p:txBody>
      </p:sp>
      <p:sp>
        <p:nvSpPr>
          <p:cNvPr id="17" name="TextBox 16">
            <a:extLst>
              <a:ext uri="{FF2B5EF4-FFF2-40B4-BE49-F238E27FC236}">
                <a16:creationId xmlns:a16="http://schemas.microsoft.com/office/drawing/2014/main" id="{24077AC7-AA67-E023-7337-9C9FD57B0C82}"/>
              </a:ext>
            </a:extLst>
          </p:cNvPr>
          <p:cNvSpPr txBox="1"/>
          <p:nvPr/>
        </p:nvSpPr>
        <p:spPr>
          <a:xfrm>
            <a:off x="6174550" y="1040204"/>
            <a:ext cx="1957854" cy="523220"/>
          </a:xfrm>
          <a:prstGeom prst="rect">
            <a:avLst/>
          </a:prstGeom>
          <a:noFill/>
        </p:spPr>
        <p:txBody>
          <a:bodyPr wrap="square" rtlCol="0">
            <a:spAutoFit/>
          </a:bodyPr>
          <a:lstStyle/>
          <a:p>
            <a:r>
              <a:rPr lang="en-IN" sz="1400" b="1" dirty="0"/>
              <a:t>Digital fastest growing medium</a:t>
            </a:r>
          </a:p>
        </p:txBody>
      </p:sp>
      <p:grpSp>
        <p:nvGrpSpPr>
          <p:cNvPr id="26" name="Group 25">
            <a:extLst>
              <a:ext uri="{FF2B5EF4-FFF2-40B4-BE49-F238E27FC236}">
                <a16:creationId xmlns:a16="http://schemas.microsoft.com/office/drawing/2014/main" id="{5127D836-6474-F30B-20E9-7F084C9FF5DC}"/>
              </a:ext>
            </a:extLst>
          </p:cNvPr>
          <p:cNvGrpSpPr/>
          <p:nvPr/>
        </p:nvGrpSpPr>
        <p:grpSpPr>
          <a:xfrm>
            <a:off x="8084982" y="1109674"/>
            <a:ext cx="1152325" cy="279714"/>
            <a:chOff x="8084982" y="1035026"/>
            <a:chExt cx="1152325" cy="279714"/>
          </a:xfrm>
        </p:grpSpPr>
        <p:sp>
          <p:nvSpPr>
            <p:cNvPr id="18" name="TextBox 17">
              <a:extLst>
                <a:ext uri="{FF2B5EF4-FFF2-40B4-BE49-F238E27FC236}">
                  <a16:creationId xmlns:a16="http://schemas.microsoft.com/office/drawing/2014/main" id="{D56EAAD4-F6FD-DDD4-1194-ECF5AA38DA6A}"/>
                </a:ext>
              </a:extLst>
            </p:cNvPr>
            <p:cNvSpPr txBox="1"/>
            <p:nvPr/>
          </p:nvSpPr>
          <p:spPr>
            <a:xfrm>
              <a:off x="8419327" y="1039202"/>
              <a:ext cx="817980" cy="275538"/>
            </a:xfrm>
            <a:prstGeom prst="rect">
              <a:avLst/>
            </a:prstGeom>
            <a:noFill/>
          </p:spPr>
          <p:txBody>
            <a:bodyPr wrap="square" rtlCol="0">
              <a:spAutoFit/>
            </a:bodyPr>
            <a:lstStyle/>
            <a:p>
              <a:r>
                <a:rPr lang="en-IN" sz="1200" b="1" dirty="0"/>
                <a:t>Television</a:t>
              </a:r>
            </a:p>
          </p:txBody>
        </p:sp>
        <p:sp>
          <p:nvSpPr>
            <p:cNvPr id="22" name="Rectangle 21">
              <a:extLst>
                <a:ext uri="{FF2B5EF4-FFF2-40B4-BE49-F238E27FC236}">
                  <a16:creationId xmlns:a16="http://schemas.microsoft.com/office/drawing/2014/main" id="{ACCA8A91-29F2-8BF6-F25D-70C137E4E8BB}"/>
                </a:ext>
              </a:extLst>
            </p:cNvPr>
            <p:cNvSpPr/>
            <p:nvPr/>
          </p:nvSpPr>
          <p:spPr>
            <a:xfrm>
              <a:off x="8084982" y="1035026"/>
              <a:ext cx="391883" cy="27553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5%</a:t>
              </a:r>
            </a:p>
          </p:txBody>
        </p:sp>
      </p:grpSp>
      <p:grpSp>
        <p:nvGrpSpPr>
          <p:cNvPr id="27" name="Group 26">
            <a:extLst>
              <a:ext uri="{FF2B5EF4-FFF2-40B4-BE49-F238E27FC236}">
                <a16:creationId xmlns:a16="http://schemas.microsoft.com/office/drawing/2014/main" id="{94D199C3-1651-2F44-CD37-C397DEBC0C8B}"/>
              </a:ext>
            </a:extLst>
          </p:cNvPr>
          <p:cNvGrpSpPr/>
          <p:nvPr/>
        </p:nvGrpSpPr>
        <p:grpSpPr>
          <a:xfrm>
            <a:off x="9235755" y="1109674"/>
            <a:ext cx="995274" cy="283890"/>
            <a:chOff x="9235755" y="1035026"/>
            <a:chExt cx="995274" cy="283890"/>
          </a:xfrm>
        </p:grpSpPr>
        <p:sp>
          <p:nvSpPr>
            <p:cNvPr id="19" name="TextBox 18">
              <a:extLst>
                <a:ext uri="{FF2B5EF4-FFF2-40B4-BE49-F238E27FC236}">
                  <a16:creationId xmlns:a16="http://schemas.microsoft.com/office/drawing/2014/main" id="{B709A33C-FB64-3C0A-B53C-DB0B0B06AAE3}"/>
                </a:ext>
              </a:extLst>
            </p:cNvPr>
            <p:cNvSpPr txBox="1"/>
            <p:nvPr/>
          </p:nvSpPr>
          <p:spPr>
            <a:xfrm>
              <a:off x="9619868" y="1035026"/>
              <a:ext cx="611161" cy="283890"/>
            </a:xfrm>
            <a:prstGeom prst="rect">
              <a:avLst/>
            </a:prstGeom>
            <a:noFill/>
          </p:spPr>
          <p:txBody>
            <a:bodyPr wrap="square" rtlCol="0">
              <a:spAutoFit/>
            </a:bodyPr>
            <a:lstStyle/>
            <a:p>
              <a:pPr algn="ctr"/>
              <a:r>
                <a:rPr lang="en-IN" sz="1200" b="1" dirty="0"/>
                <a:t>Digital</a:t>
              </a:r>
            </a:p>
          </p:txBody>
        </p:sp>
        <p:sp>
          <p:nvSpPr>
            <p:cNvPr id="23" name="Rectangle 22">
              <a:extLst>
                <a:ext uri="{FF2B5EF4-FFF2-40B4-BE49-F238E27FC236}">
                  <a16:creationId xmlns:a16="http://schemas.microsoft.com/office/drawing/2014/main" id="{26DF6BF2-DFAD-BC5A-489F-0808B179E682}"/>
                </a:ext>
              </a:extLst>
            </p:cNvPr>
            <p:cNvSpPr/>
            <p:nvPr/>
          </p:nvSpPr>
          <p:spPr>
            <a:xfrm>
              <a:off x="9235755" y="1039202"/>
              <a:ext cx="449420" cy="279714"/>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26%</a:t>
              </a:r>
            </a:p>
          </p:txBody>
        </p:sp>
      </p:grpSp>
      <p:grpSp>
        <p:nvGrpSpPr>
          <p:cNvPr id="28" name="Group 27">
            <a:extLst>
              <a:ext uri="{FF2B5EF4-FFF2-40B4-BE49-F238E27FC236}">
                <a16:creationId xmlns:a16="http://schemas.microsoft.com/office/drawing/2014/main" id="{D5113AB8-746E-370C-6ED2-5CB8A342199E}"/>
              </a:ext>
            </a:extLst>
          </p:cNvPr>
          <p:cNvGrpSpPr/>
          <p:nvPr/>
        </p:nvGrpSpPr>
        <p:grpSpPr>
          <a:xfrm>
            <a:off x="10193699" y="1100650"/>
            <a:ext cx="867733" cy="283890"/>
            <a:chOff x="10193699" y="1026002"/>
            <a:chExt cx="867733" cy="283890"/>
          </a:xfrm>
        </p:grpSpPr>
        <p:sp>
          <p:nvSpPr>
            <p:cNvPr id="20" name="TextBox 19">
              <a:extLst>
                <a:ext uri="{FF2B5EF4-FFF2-40B4-BE49-F238E27FC236}">
                  <a16:creationId xmlns:a16="http://schemas.microsoft.com/office/drawing/2014/main" id="{8CC4646D-CBBC-7CA1-9CB1-424A0DE22290}"/>
                </a:ext>
              </a:extLst>
            </p:cNvPr>
            <p:cNvSpPr txBox="1"/>
            <p:nvPr/>
          </p:nvSpPr>
          <p:spPr>
            <a:xfrm>
              <a:off x="10529596" y="1026002"/>
              <a:ext cx="531836" cy="283890"/>
            </a:xfrm>
            <a:prstGeom prst="rect">
              <a:avLst/>
            </a:prstGeom>
            <a:noFill/>
          </p:spPr>
          <p:txBody>
            <a:bodyPr wrap="square" rtlCol="0">
              <a:spAutoFit/>
            </a:bodyPr>
            <a:lstStyle/>
            <a:p>
              <a:pPr algn="ctr"/>
              <a:r>
                <a:rPr lang="en-IN" sz="1200" b="1" dirty="0"/>
                <a:t>Print</a:t>
              </a:r>
            </a:p>
          </p:txBody>
        </p:sp>
        <p:sp>
          <p:nvSpPr>
            <p:cNvPr id="24" name="Rectangle 23">
              <a:extLst>
                <a:ext uri="{FF2B5EF4-FFF2-40B4-BE49-F238E27FC236}">
                  <a16:creationId xmlns:a16="http://schemas.microsoft.com/office/drawing/2014/main" id="{331B78AC-81D2-74A5-CFA7-C058D0C7B520}"/>
                </a:ext>
              </a:extLst>
            </p:cNvPr>
            <p:cNvSpPr/>
            <p:nvPr/>
          </p:nvSpPr>
          <p:spPr>
            <a:xfrm>
              <a:off x="10193699" y="1026674"/>
              <a:ext cx="391883" cy="27553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2%</a:t>
              </a:r>
            </a:p>
          </p:txBody>
        </p:sp>
      </p:grpSp>
      <p:grpSp>
        <p:nvGrpSpPr>
          <p:cNvPr id="29" name="Group 28">
            <a:extLst>
              <a:ext uri="{FF2B5EF4-FFF2-40B4-BE49-F238E27FC236}">
                <a16:creationId xmlns:a16="http://schemas.microsoft.com/office/drawing/2014/main" id="{19A65857-18F4-E4BA-76F0-08DCCBF6BBEB}"/>
              </a:ext>
            </a:extLst>
          </p:cNvPr>
          <p:cNvGrpSpPr/>
          <p:nvPr/>
        </p:nvGrpSpPr>
        <p:grpSpPr>
          <a:xfrm>
            <a:off x="11077003" y="1101322"/>
            <a:ext cx="901966" cy="292242"/>
            <a:chOff x="11077003" y="1026674"/>
            <a:chExt cx="901966" cy="292242"/>
          </a:xfrm>
        </p:grpSpPr>
        <p:sp>
          <p:nvSpPr>
            <p:cNvPr id="21" name="TextBox 20">
              <a:extLst>
                <a:ext uri="{FF2B5EF4-FFF2-40B4-BE49-F238E27FC236}">
                  <a16:creationId xmlns:a16="http://schemas.microsoft.com/office/drawing/2014/main" id="{DF9B33B5-6343-B9D6-DC96-C2EB50D47266}"/>
                </a:ext>
              </a:extLst>
            </p:cNvPr>
            <p:cNvSpPr txBox="1"/>
            <p:nvPr/>
          </p:nvSpPr>
          <p:spPr>
            <a:xfrm>
              <a:off x="11420677" y="1035026"/>
              <a:ext cx="558292" cy="283890"/>
            </a:xfrm>
            <a:prstGeom prst="rect">
              <a:avLst/>
            </a:prstGeom>
            <a:noFill/>
          </p:spPr>
          <p:txBody>
            <a:bodyPr wrap="square" rtlCol="0">
              <a:spAutoFit/>
            </a:bodyPr>
            <a:lstStyle/>
            <a:p>
              <a:r>
                <a:rPr lang="en-IN" sz="1200" b="1" dirty="0"/>
                <a:t>Radio</a:t>
              </a:r>
            </a:p>
          </p:txBody>
        </p:sp>
        <p:sp>
          <p:nvSpPr>
            <p:cNvPr id="25" name="Rectangle 24">
              <a:extLst>
                <a:ext uri="{FF2B5EF4-FFF2-40B4-BE49-F238E27FC236}">
                  <a16:creationId xmlns:a16="http://schemas.microsoft.com/office/drawing/2014/main" id="{3FFA86D1-A468-4420-380B-81E0F19B20D6}"/>
                </a:ext>
              </a:extLst>
            </p:cNvPr>
            <p:cNvSpPr/>
            <p:nvPr/>
          </p:nvSpPr>
          <p:spPr>
            <a:xfrm>
              <a:off x="11077003" y="1026674"/>
              <a:ext cx="391883" cy="27553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5%</a:t>
              </a:r>
            </a:p>
          </p:txBody>
        </p:sp>
      </p:grpSp>
      <p:sp>
        <p:nvSpPr>
          <p:cNvPr id="31" name="TextBox 30">
            <a:extLst>
              <a:ext uri="{FF2B5EF4-FFF2-40B4-BE49-F238E27FC236}">
                <a16:creationId xmlns:a16="http://schemas.microsoft.com/office/drawing/2014/main" id="{31CA6EBD-53F1-A139-1F80-75F3060446A1}"/>
              </a:ext>
            </a:extLst>
          </p:cNvPr>
          <p:cNvSpPr txBox="1"/>
          <p:nvPr/>
        </p:nvSpPr>
        <p:spPr>
          <a:xfrm>
            <a:off x="6146558" y="1571776"/>
            <a:ext cx="6017450" cy="461665"/>
          </a:xfrm>
          <a:prstGeom prst="rect">
            <a:avLst/>
          </a:prstGeom>
          <a:solidFill>
            <a:srgbClr val="E50914"/>
          </a:solidFill>
          <a:ln>
            <a:solidFill>
              <a:srgbClr val="E50914"/>
            </a:solidFill>
          </a:ln>
        </p:spPr>
        <p:txBody>
          <a:bodyPr wrap="square" rtlCol="0">
            <a:spAutoFit/>
          </a:bodyPr>
          <a:lstStyle/>
          <a:p>
            <a:pPr algn="ctr"/>
            <a:r>
              <a:rPr lang="en-IN" sz="1200" b="1" dirty="0">
                <a:solidFill>
                  <a:schemeClr val="bg1"/>
                </a:solidFill>
              </a:rPr>
              <a:t>80% increase in Online/Digital news consumption from 2019</a:t>
            </a:r>
          </a:p>
          <a:p>
            <a:pPr algn="ctr"/>
            <a:r>
              <a:rPr lang="en-IN" sz="1200" b="1" dirty="0">
                <a:solidFill>
                  <a:schemeClr val="bg1"/>
                </a:solidFill>
              </a:rPr>
              <a:t>Forecasted to reach 700 mn+ by 2026</a:t>
            </a:r>
          </a:p>
        </p:txBody>
      </p:sp>
      <p:graphicFrame>
        <p:nvGraphicFramePr>
          <p:cNvPr id="32" name="Chart 31">
            <a:extLst>
              <a:ext uri="{FF2B5EF4-FFF2-40B4-BE49-F238E27FC236}">
                <a16:creationId xmlns:a16="http://schemas.microsoft.com/office/drawing/2014/main" id="{F9829DC4-663D-EC28-3F94-490BED270B55}"/>
              </a:ext>
            </a:extLst>
          </p:cNvPr>
          <p:cNvGraphicFramePr>
            <a:graphicFrameLocks/>
          </p:cNvGraphicFramePr>
          <p:nvPr>
            <p:extLst>
              <p:ext uri="{D42A27DB-BD31-4B8C-83A1-F6EECF244321}">
                <p14:modId xmlns:p14="http://schemas.microsoft.com/office/powerpoint/2010/main" val="2184528191"/>
              </p:ext>
            </p:extLst>
          </p:nvPr>
        </p:nvGraphicFramePr>
        <p:xfrm>
          <a:off x="8185896" y="2395657"/>
          <a:ext cx="3975015" cy="2002018"/>
        </p:xfrm>
        <a:graphic>
          <a:graphicData uri="http://schemas.openxmlformats.org/drawingml/2006/chart">
            <c:chart xmlns:c="http://schemas.openxmlformats.org/drawingml/2006/chart" xmlns:r="http://schemas.openxmlformats.org/officeDocument/2006/relationships" r:id="rId2"/>
          </a:graphicData>
        </a:graphic>
      </p:graphicFrame>
      <p:sp>
        <p:nvSpPr>
          <p:cNvPr id="33" name="TextBox 32">
            <a:extLst>
              <a:ext uri="{FF2B5EF4-FFF2-40B4-BE49-F238E27FC236}">
                <a16:creationId xmlns:a16="http://schemas.microsoft.com/office/drawing/2014/main" id="{6F6432DB-6938-77B9-D7AF-57967F090196}"/>
              </a:ext>
            </a:extLst>
          </p:cNvPr>
          <p:cNvSpPr txBox="1"/>
          <p:nvPr/>
        </p:nvSpPr>
        <p:spPr>
          <a:xfrm>
            <a:off x="6148560" y="2067648"/>
            <a:ext cx="6057440" cy="523220"/>
          </a:xfrm>
          <a:prstGeom prst="rect">
            <a:avLst/>
          </a:prstGeom>
          <a:noFill/>
        </p:spPr>
        <p:txBody>
          <a:bodyPr wrap="square" rtlCol="0">
            <a:spAutoFit/>
          </a:bodyPr>
          <a:lstStyle/>
          <a:p>
            <a:r>
              <a:rPr lang="en-US" sz="1400" b="1" dirty="0"/>
              <a:t>Increased digital news access is driving higher time spent on news consumption in India </a:t>
            </a:r>
            <a:endParaRPr lang="en-IN" sz="1400" b="1" dirty="0"/>
          </a:p>
        </p:txBody>
      </p:sp>
      <p:grpSp>
        <p:nvGrpSpPr>
          <p:cNvPr id="49" name="Group 48">
            <a:extLst>
              <a:ext uri="{FF2B5EF4-FFF2-40B4-BE49-F238E27FC236}">
                <a16:creationId xmlns:a16="http://schemas.microsoft.com/office/drawing/2014/main" id="{CD8BDBA1-5FDD-F8B3-E979-3AE2F2578D5B}"/>
              </a:ext>
            </a:extLst>
          </p:cNvPr>
          <p:cNvGrpSpPr/>
          <p:nvPr/>
        </p:nvGrpSpPr>
        <p:grpSpPr>
          <a:xfrm>
            <a:off x="6174549" y="2594518"/>
            <a:ext cx="2167017" cy="907879"/>
            <a:chOff x="6174549" y="2594518"/>
            <a:chExt cx="2167017" cy="907879"/>
          </a:xfrm>
        </p:grpSpPr>
        <p:sp>
          <p:nvSpPr>
            <p:cNvPr id="34" name="TextBox 33">
              <a:extLst>
                <a:ext uri="{FF2B5EF4-FFF2-40B4-BE49-F238E27FC236}">
                  <a16:creationId xmlns:a16="http://schemas.microsoft.com/office/drawing/2014/main" id="{D68051C4-BF8B-828D-17FD-3E613EE8F684}"/>
                </a:ext>
              </a:extLst>
            </p:cNvPr>
            <p:cNvSpPr txBox="1"/>
            <p:nvPr/>
          </p:nvSpPr>
          <p:spPr>
            <a:xfrm>
              <a:off x="6174549" y="2594518"/>
              <a:ext cx="2167017" cy="461665"/>
            </a:xfrm>
            <a:prstGeom prst="rect">
              <a:avLst/>
            </a:prstGeom>
            <a:noFill/>
          </p:spPr>
          <p:txBody>
            <a:bodyPr wrap="square" rtlCol="0">
              <a:spAutoFit/>
            </a:bodyPr>
            <a:lstStyle/>
            <a:p>
              <a:r>
                <a:rPr lang="en-IN" sz="1200" b="1" dirty="0"/>
                <a:t>Growth driven by vernacular content</a:t>
              </a:r>
            </a:p>
          </p:txBody>
        </p:sp>
        <p:grpSp>
          <p:nvGrpSpPr>
            <p:cNvPr id="35" name="Group 34">
              <a:extLst>
                <a:ext uri="{FF2B5EF4-FFF2-40B4-BE49-F238E27FC236}">
                  <a16:creationId xmlns:a16="http://schemas.microsoft.com/office/drawing/2014/main" id="{3FBB79B5-8E3C-0647-C6D9-04FB3E0E1F3B}"/>
                </a:ext>
              </a:extLst>
            </p:cNvPr>
            <p:cNvGrpSpPr/>
            <p:nvPr/>
          </p:nvGrpSpPr>
          <p:grpSpPr>
            <a:xfrm>
              <a:off x="6228042" y="3040732"/>
              <a:ext cx="1842238" cy="461665"/>
              <a:chOff x="7996613" y="999600"/>
              <a:chExt cx="1625310" cy="461665"/>
            </a:xfrm>
          </p:grpSpPr>
          <p:sp>
            <p:nvSpPr>
              <p:cNvPr id="36" name="TextBox 35">
                <a:extLst>
                  <a:ext uri="{FF2B5EF4-FFF2-40B4-BE49-F238E27FC236}">
                    <a16:creationId xmlns:a16="http://schemas.microsoft.com/office/drawing/2014/main" id="{72E46416-5E67-19C1-FECA-5673AD9E17BF}"/>
                  </a:ext>
                </a:extLst>
              </p:cNvPr>
              <p:cNvSpPr txBox="1"/>
              <p:nvPr/>
            </p:nvSpPr>
            <p:spPr>
              <a:xfrm>
                <a:off x="8456974" y="999600"/>
                <a:ext cx="1164949" cy="461665"/>
              </a:xfrm>
              <a:prstGeom prst="rect">
                <a:avLst/>
              </a:prstGeom>
              <a:noFill/>
            </p:spPr>
            <p:txBody>
              <a:bodyPr wrap="square" rtlCol="0">
                <a:spAutoFit/>
              </a:bodyPr>
              <a:lstStyle/>
              <a:p>
                <a:r>
                  <a:rPr lang="en-IN" sz="1200" dirty="0"/>
                  <a:t>Annual increase in mins consumed</a:t>
                </a:r>
              </a:p>
            </p:txBody>
          </p:sp>
          <p:sp>
            <p:nvSpPr>
              <p:cNvPr id="37" name="Rectangle 36">
                <a:extLst>
                  <a:ext uri="{FF2B5EF4-FFF2-40B4-BE49-F238E27FC236}">
                    <a16:creationId xmlns:a16="http://schemas.microsoft.com/office/drawing/2014/main" id="{8747A0B1-39AF-4744-DBBD-52C23315B8BB}"/>
                  </a:ext>
                </a:extLst>
              </p:cNvPr>
              <p:cNvSpPr/>
              <p:nvPr/>
            </p:nvSpPr>
            <p:spPr>
              <a:xfrm>
                <a:off x="7996613" y="1039202"/>
                <a:ext cx="474178" cy="36125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10%</a:t>
                </a:r>
              </a:p>
            </p:txBody>
          </p:sp>
        </p:grpSp>
      </p:grpSp>
      <p:sp>
        <p:nvSpPr>
          <p:cNvPr id="39" name="TextBox 38">
            <a:extLst>
              <a:ext uri="{FF2B5EF4-FFF2-40B4-BE49-F238E27FC236}">
                <a16:creationId xmlns:a16="http://schemas.microsoft.com/office/drawing/2014/main" id="{D22B53AA-E78F-42E1-94FF-762791FEDB72}"/>
              </a:ext>
            </a:extLst>
          </p:cNvPr>
          <p:cNvSpPr txBox="1"/>
          <p:nvPr/>
        </p:nvSpPr>
        <p:spPr>
          <a:xfrm>
            <a:off x="6163576" y="3566677"/>
            <a:ext cx="1968828" cy="830997"/>
          </a:xfrm>
          <a:prstGeom prst="rect">
            <a:avLst/>
          </a:prstGeom>
          <a:noFill/>
          <a:ln>
            <a:solidFill>
              <a:srgbClr val="E50914"/>
            </a:solidFill>
          </a:ln>
        </p:spPr>
        <p:txBody>
          <a:bodyPr wrap="square" rtlCol="0">
            <a:spAutoFit/>
          </a:bodyPr>
          <a:lstStyle/>
          <a:p>
            <a:r>
              <a:rPr lang="en-IN" sz="1200" b="1" dirty="0"/>
              <a:t>Movies</a:t>
            </a:r>
            <a:r>
              <a:rPr lang="en-IN" sz="1200" dirty="0"/>
              <a:t>, </a:t>
            </a:r>
            <a:r>
              <a:rPr lang="en-IN" sz="1200" b="1" dirty="0"/>
              <a:t>web shows </a:t>
            </a:r>
            <a:r>
              <a:rPr lang="en-IN" sz="1200" dirty="0"/>
              <a:t>and </a:t>
            </a:r>
            <a:r>
              <a:rPr lang="en-IN" sz="1200" b="1" dirty="0"/>
              <a:t>digital news</a:t>
            </a:r>
            <a:r>
              <a:rPr lang="en-IN" sz="1200" dirty="0"/>
              <a:t>, the main drivers of consumption of English language content</a:t>
            </a:r>
          </a:p>
        </p:txBody>
      </p:sp>
      <p:sp>
        <p:nvSpPr>
          <p:cNvPr id="41" name="TextBox 40">
            <a:extLst>
              <a:ext uri="{FF2B5EF4-FFF2-40B4-BE49-F238E27FC236}">
                <a16:creationId xmlns:a16="http://schemas.microsoft.com/office/drawing/2014/main" id="{B8280918-F6C1-44AC-B54E-3BDA31F1646B}"/>
              </a:ext>
            </a:extLst>
          </p:cNvPr>
          <p:cNvSpPr txBox="1"/>
          <p:nvPr/>
        </p:nvSpPr>
        <p:spPr>
          <a:xfrm>
            <a:off x="6177499" y="4430969"/>
            <a:ext cx="6057440" cy="523220"/>
          </a:xfrm>
          <a:prstGeom prst="rect">
            <a:avLst/>
          </a:prstGeom>
          <a:noFill/>
        </p:spPr>
        <p:txBody>
          <a:bodyPr wrap="square" rtlCol="0">
            <a:spAutoFit/>
          </a:bodyPr>
          <a:lstStyle/>
          <a:p>
            <a:r>
              <a:rPr lang="en-US" sz="1400" b="1" dirty="0"/>
              <a:t>More engaging and relevant content and convenient channels of access leading to consumer centric news models</a:t>
            </a:r>
            <a:endParaRPr lang="en-IN" sz="1400" b="1" dirty="0"/>
          </a:p>
        </p:txBody>
      </p:sp>
      <p:sp>
        <p:nvSpPr>
          <p:cNvPr id="44" name="TextBox 43">
            <a:extLst>
              <a:ext uri="{FF2B5EF4-FFF2-40B4-BE49-F238E27FC236}">
                <a16:creationId xmlns:a16="http://schemas.microsoft.com/office/drawing/2014/main" id="{C50FE4E2-7AA9-6324-B50A-E7BE84BA9D6B}"/>
              </a:ext>
            </a:extLst>
          </p:cNvPr>
          <p:cNvSpPr txBox="1"/>
          <p:nvPr/>
        </p:nvSpPr>
        <p:spPr>
          <a:xfrm>
            <a:off x="6163576" y="5587963"/>
            <a:ext cx="2859655" cy="646331"/>
          </a:xfrm>
          <a:prstGeom prst="rect">
            <a:avLst/>
          </a:prstGeom>
          <a:noFill/>
          <a:ln>
            <a:solidFill>
              <a:srgbClr val="E50914"/>
            </a:solidFill>
          </a:ln>
        </p:spPr>
        <p:txBody>
          <a:bodyPr wrap="square" rtlCol="0">
            <a:spAutoFit/>
          </a:bodyPr>
          <a:lstStyle/>
          <a:p>
            <a:r>
              <a:rPr lang="en-IN" sz="1200" dirty="0"/>
              <a:t>Digital Natives and other small publishers offering niche content and monetizing via subscriptions</a:t>
            </a:r>
          </a:p>
        </p:txBody>
      </p:sp>
      <p:sp>
        <p:nvSpPr>
          <p:cNvPr id="45" name="TextBox 44">
            <a:extLst>
              <a:ext uri="{FF2B5EF4-FFF2-40B4-BE49-F238E27FC236}">
                <a16:creationId xmlns:a16="http://schemas.microsoft.com/office/drawing/2014/main" id="{460F40E0-A83F-E568-38C4-B529F8083D40}"/>
              </a:ext>
            </a:extLst>
          </p:cNvPr>
          <p:cNvSpPr txBox="1"/>
          <p:nvPr/>
        </p:nvSpPr>
        <p:spPr>
          <a:xfrm>
            <a:off x="9243684" y="5587963"/>
            <a:ext cx="2904784" cy="646331"/>
          </a:xfrm>
          <a:prstGeom prst="rect">
            <a:avLst/>
          </a:prstGeom>
          <a:noFill/>
          <a:ln>
            <a:solidFill>
              <a:srgbClr val="E50914"/>
            </a:solidFill>
          </a:ln>
        </p:spPr>
        <p:txBody>
          <a:bodyPr wrap="square" rtlCol="0">
            <a:spAutoFit/>
          </a:bodyPr>
          <a:lstStyle/>
          <a:p>
            <a:r>
              <a:rPr lang="en-US" sz="1200" dirty="0"/>
              <a:t>News aggregators licensing content from publishers and re-packaging, synthesizing, and recommending content </a:t>
            </a:r>
            <a:endParaRPr lang="en-IN" sz="1200" dirty="0"/>
          </a:p>
        </p:txBody>
      </p:sp>
      <p:sp>
        <p:nvSpPr>
          <p:cNvPr id="50" name="Rectangle 49">
            <a:extLst>
              <a:ext uri="{FF2B5EF4-FFF2-40B4-BE49-F238E27FC236}">
                <a16:creationId xmlns:a16="http://schemas.microsoft.com/office/drawing/2014/main" id="{B1424D45-7F79-1327-6A47-8F5343FA0358}"/>
              </a:ext>
            </a:extLst>
          </p:cNvPr>
          <p:cNvSpPr/>
          <p:nvPr/>
        </p:nvSpPr>
        <p:spPr>
          <a:xfrm>
            <a:off x="6174550" y="2590868"/>
            <a:ext cx="1957854" cy="926211"/>
          </a:xfrm>
          <a:prstGeom prst="rect">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49" name="Group 1048">
            <a:extLst>
              <a:ext uri="{FF2B5EF4-FFF2-40B4-BE49-F238E27FC236}">
                <a16:creationId xmlns:a16="http://schemas.microsoft.com/office/drawing/2014/main" id="{D51FD977-66BD-20C1-BCBB-24F0ED16C09C}"/>
              </a:ext>
            </a:extLst>
          </p:cNvPr>
          <p:cNvGrpSpPr/>
          <p:nvPr/>
        </p:nvGrpSpPr>
        <p:grpSpPr>
          <a:xfrm>
            <a:off x="6163576" y="4935895"/>
            <a:ext cx="5984892" cy="531884"/>
            <a:chOff x="6163576" y="4907902"/>
            <a:chExt cx="5984892" cy="531884"/>
          </a:xfrm>
        </p:grpSpPr>
        <p:grpSp>
          <p:nvGrpSpPr>
            <p:cNvPr id="46" name="Group 45">
              <a:extLst>
                <a:ext uri="{FF2B5EF4-FFF2-40B4-BE49-F238E27FC236}">
                  <a16:creationId xmlns:a16="http://schemas.microsoft.com/office/drawing/2014/main" id="{B25BDF7C-E046-0432-5D68-BDB600C009A7}"/>
                </a:ext>
              </a:extLst>
            </p:cNvPr>
            <p:cNvGrpSpPr/>
            <p:nvPr/>
          </p:nvGrpSpPr>
          <p:grpSpPr>
            <a:xfrm>
              <a:off x="6314880" y="4940138"/>
              <a:ext cx="2712023" cy="461665"/>
              <a:chOff x="6314880" y="4940138"/>
              <a:chExt cx="2712023" cy="461665"/>
            </a:xfrm>
          </p:grpSpPr>
          <p:pic>
            <p:nvPicPr>
              <p:cNvPr id="1026" name="Picture 2" descr="Film editing ">
                <a:extLst>
                  <a:ext uri="{FF2B5EF4-FFF2-40B4-BE49-F238E27FC236}">
                    <a16:creationId xmlns:a16="http://schemas.microsoft.com/office/drawing/2014/main" id="{B6F45FA2-3195-086A-7E31-A0E6FD5D04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4880" y="5003787"/>
                <a:ext cx="362468" cy="362468"/>
              </a:xfrm>
              <a:prstGeom prst="rect">
                <a:avLst/>
              </a:prstGeom>
              <a:noFill/>
              <a:extLst>
                <a:ext uri="{909E8E84-426E-40DD-AFC4-6F175D3DCCD1}">
                  <a14:hiddenFill xmlns:a14="http://schemas.microsoft.com/office/drawing/2010/main">
                    <a:solidFill>
                      <a:srgbClr val="FFFFFF"/>
                    </a:solidFill>
                  </a14:hiddenFill>
                </a:ext>
              </a:extLst>
            </p:spPr>
          </p:pic>
          <p:sp>
            <p:nvSpPr>
              <p:cNvPr id="42" name="TextBox 41">
                <a:extLst>
                  <a:ext uri="{FF2B5EF4-FFF2-40B4-BE49-F238E27FC236}">
                    <a16:creationId xmlns:a16="http://schemas.microsoft.com/office/drawing/2014/main" id="{B4DC0631-F78F-21C1-E5D2-B6C94E6855EF}"/>
                  </a:ext>
                </a:extLst>
              </p:cNvPr>
              <p:cNvSpPr txBox="1"/>
              <p:nvPr/>
            </p:nvSpPr>
            <p:spPr>
              <a:xfrm>
                <a:off x="6677348" y="4940138"/>
                <a:ext cx="2349555" cy="461665"/>
              </a:xfrm>
              <a:prstGeom prst="rect">
                <a:avLst/>
              </a:prstGeom>
              <a:noFill/>
            </p:spPr>
            <p:txBody>
              <a:bodyPr wrap="square" rtlCol="0">
                <a:spAutoFit/>
              </a:bodyPr>
              <a:lstStyle/>
              <a:p>
                <a:r>
                  <a:rPr lang="en-IN" sz="1200" dirty="0"/>
                  <a:t>180mn short video consumers</a:t>
                </a:r>
              </a:p>
              <a:p>
                <a:r>
                  <a:rPr lang="en-IN" sz="1200" dirty="0"/>
                  <a:t>9x  jump from 2020</a:t>
                </a:r>
              </a:p>
            </p:txBody>
          </p:sp>
        </p:grpSp>
        <p:grpSp>
          <p:nvGrpSpPr>
            <p:cNvPr id="47" name="Group 46">
              <a:extLst>
                <a:ext uri="{FF2B5EF4-FFF2-40B4-BE49-F238E27FC236}">
                  <a16:creationId xmlns:a16="http://schemas.microsoft.com/office/drawing/2014/main" id="{508ACF6C-6ED4-4CDD-8734-92110F59CE5E}"/>
                </a:ext>
              </a:extLst>
            </p:cNvPr>
            <p:cNvGrpSpPr/>
            <p:nvPr/>
          </p:nvGrpSpPr>
          <p:grpSpPr>
            <a:xfrm>
              <a:off x="9026903" y="4940137"/>
              <a:ext cx="3121565" cy="461665"/>
              <a:chOff x="9026903" y="4940137"/>
              <a:chExt cx="3121565" cy="461665"/>
            </a:xfrm>
          </p:grpSpPr>
          <p:pic>
            <p:nvPicPr>
              <p:cNvPr id="1028" name="Picture 4" descr="Niche ">
                <a:extLst>
                  <a:ext uri="{FF2B5EF4-FFF2-40B4-BE49-F238E27FC236}">
                    <a16:creationId xmlns:a16="http://schemas.microsoft.com/office/drawing/2014/main" id="{94B8AA0B-1FC9-E7C7-085F-997AB4528D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26903" y="4954189"/>
                <a:ext cx="433562" cy="433562"/>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53999A4F-ED1D-3EE2-67F8-9CE0374D56DB}"/>
                  </a:ext>
                </a:extLst>
              </p:cNvPr>
              <p:cNvSpPr txBox="1"/>
              <p:nvPr/>
            </p:nvSpPr>
            <p:spPr>
              <a:xfrm>
                <a:off x="9495312" y="4940137"/>
                <a:ext cx="2653156" cy="461665"/>
              </a:xfrm>
              <a:prstGeom prst="rect">
                <a:avLst/>
              </a:prstGeom>
              <a:noFill/>
            </p:spPr>
            <p:txBody>
              <a:bodyPr wrap="square" rtlCol="0">
                <a:spAutoFit/>
              </a:bodyPr>
              <a:lstStyle/>
              <a:p>
                <a:r>
                  <a:rPr lang="en-IN" sz="1200" dirty="0"/>
                  <a:t>Lower barriers to entry</a:t>
                </a:r>
              </a:p>
              <a:p>
                <a:r>
                  <a:rPr lang="en-IN" sz="1200" dirty="0"/>
                  <a:t>High viewership for niche news players</a:t>
                </a:r>
              </a:p>
            </p:txBody>
          </p:sp>
        </p:grpSp>
        <p:sp>
          <p:nvSpPr>
            <p:cNvPr id="51" name="Rectangle 50">
              <a:extLst>
                <a:ext uri="{FF2B5EF4-FFF2-40B4-BE49-F238E27FC236}">
                  <a16:creationId xmlns:a16="http://schemas.microsoft.com/office/drawing/2014/main" id="{2602E63D-99FB-E3CB-33BE-FB5F7B89E493}"/>
                </a:ext>
              </a:extLst>
            </p:cNvPr>
            <p:cNvSpPr/>
            <p:nvPr/>
          </p:nvSpPr>
          <p:spPr>
            <a:xfrm>
              <a:off x="6163576" y="4907902"/>
              <a:ext cx="5984892" cy="531884"/>
            </a:xfrm>
            <a:prstGeom prst="rect">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4" name="Group 53">
            <a:extLst>
              <a:ext uri="{FF2B5EF4-FFF2-40B4-BE49-F238E27FC236}">
                <a16:creationId xmlns:a16="http://schemas.microsoft.com/office/drawing/2014/main" id="{617716CD-FD6F-8F64-15E7-897951226FD9}"/>
              </a:ext>
            </a:extLst>
          </p:cNvPr>
          <p:cNvGrpSpPr/>
          <p:nvPr/>
        </p:nvGrpSpPr>
        <p:grpSpPr>
          <a:xfrm>
            <a:off x="62832" y="1367409"/>
            <a:ext cx="1543586" cy="281175"/>
            <a:chOff x="8065388" y="1035026"/>
            <a:chExt cx="1543586" cy="281175"/>
          </a:xfrm>
        </p:grpSpPr>
        <p:sp>
          <p:nvSpPr>
            <p:cNvPr id="55" name="TextBox 54">
              <a:extLst>
                <a:ext uri="{FF2B5EF4-FFF2-40B4-BE49-F238E27FC236}">
                  <a16:creationId xmlns:a16="http://schemas.microsoft.com/office/drawing/2014/main" id="{3637F9B7-BEED-4CC8-CD41-02179E8770B2}"/>
                </a:ext>
              </a:extLst>
            </p:cNvPr>
            <p:cNvSpPr txBox="1"/>
            <p:nvPr/>
          </p:nvSpPr>
          <p:spPr>
            <a:xfrm>
              <a:off x="8437989" y="1039202"/>
              <a:ext cx="1170985" cy="276999"/>
            </a:xfrm>
            <a:prstGeom prst="rect">
              <a:avLst/>
            </a:prstGeom>
            <a:noFill/>
          </p:spPr>
          <p:txBody>
            <a:bodyPr wrap="square" rtlCol="0">
              <a:spAutoFit/>
            </a:bodyPr>
            <a:lstStyle/>
            <a:p>
              <a:r>
                <a:rPr lang="en-IN" sz="1200" b="1" dirty="0"/>
                <a:t> Respondents</a:t>
              </a:r>
            </a:p>
          </p:txBody>
        </p:sp>
        <p:sp>
          <p:nvSpPr>
            <p:cNvPr id="56" name="Rectangle 55">
              <a:extLst>
                <a:ext uri="{FF2B5EF4-FFF2-40B4-BE49-F238E27FC236}">
                  <a16:creationId xmlns:a16="http://schemas.microsoft.com/office/drawing/2014/main" id="{B93B1389-B7B4-F9BB-E449-D8982E1A8C27}"/>
                </a:ext>
              </a:extLst>
            </p:cNvPr>
            <p:cNvSpPr/>
            <p:nvPr/>
          </p:nvSpPr>
          <p:spPr>
            <a:xfrm>
              <a:off x="8065388" y="1035026"/>
              <a:ext cx="431071" cy="27553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138</a:t>
              </a:r>
            </a:p>
          </p:txBody>
        </p:sp>
      </p:grpSp>
      <p:grpSp>
        <p:nvGrpSpPr>
          <p:cNvPr id="57" name="Group 56">
            <a:extLst>
              <a:ext uri="{FF2B5EF4-FFF2-40B4-BE49-F238E27FC236}">
                <a16:creationId xmlns:a16="http://schemas.microsoft.com/office/drawing/2014/main" id="{58E276BA-B6C1-0311-6B97-FA0ECB02CD5F}"/>
              </a:ext>
            </a:extLst>
          </p:cNvPr>
          <p:cNvGrpSpPr/>
          <p:nvPr/>
        </p:nvGrpSpPr>
        <p:grpSpPr>
          <a:xfrm>
            <a:off x="1531770" y="1361772"/>
            <a:ext cx="1247431" cy="275539"/>
            <a:chOff x="8065388" y="1035026"/>
            <a:chExt cx="1247431" cy="275539"/>
          </a:xfrm>
        </p:grpSpPr>
        <p:sp>
          <p:nvSpPr>
            <p:cNvPr id="58" name="TextBox 57">
              <a:extLst>
                <a:ext uri="{FF2B5EF4-FFF2-40B4-BE49-F238E27FC236}">
                  <a16:creationId xmlns:a16="http://schemas.microsoft.com/office/drawing/2014/main" id="{847BE1AC-4C87-4F08-EE8B-7A8727322DA1}"/>
                </a:ext>
              </a:extLst>
            </p:cNvPr>
            <p:cNvSpPr txBox="1"/>
            <p:nvPr/>
          </p:nvSpPr>
          <p:spPr>
            <a:xfrm>
              <a:off x="8661781" y="1035027"/>
              <a:ext cx="651038" cy="275538"/>
            </a:xfrm>
            <a:prstGeom prst="rect">
              <a:avLst/>
            </a:prstGeom>
            <a:noFill/>
          </p:spPr>
          <p:txBody>
            <a:bodyPr wrap="square" rtlCol="0">
              <a:spAutoFit/>
            </a:bodyPr>
            <a:lstStyle/>
            <a:p>
              <a:r>
                <a:rPr lang="en-IN" sz="1200" b="1" dirty="0"/>
                <a:t>Males</a:t>
              </a:r>
            </a:p>
          </p:txBody>
        </p:sp>
        <p:sp>
          <p:nvSpPr>
            <p:cNvPr id="59" name="Rectangle 58">
              <a:extLst>
                <a:ext uri="{FF2B5EF4-FFF2-40B4-BE49-F238E27FC236}">
                  <a16:creationId xmlns:a16="http://schemas.microsoft.com/office/drawing/2014/main" id="{74FB5CD4-E142-BEBB-E3AD-E627ABBC793A}"/>
                </a:ext>
              </a:extLst>
            </p:cNvPr>
            <p:cNvSpPr/>
            <p:nvPr/>
          </p:nvSpPr>
          <p:spPr>
            <a:xfrm>
              <a:off x="8065388" y="1035026"/>
              <a:ext cx="592493" cy="27553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59.5%</a:t>
              </a:r>
            </a:p>
          </p:txBody>
        </p:sp>
      </p:grpSp>
      <p:grpSp>
        <p:nvGrpSpPr>
          <p:cNvPr id="60" name="Group 59">
            <a:extLst>
              <a:ext uri="{FF2B5EF4-FFF2-40B4-BE49-F238E27FC236}">
                <a16:creationId xmlns:a16="http://schemas.microsoft.com/office/drawing/2014/main" id="{BA9E934A-3285-6169-A835-719C2C4684B9}"/>
              </a:ext>
            </a:extLst>
          </p:cNvPr>
          <p:cNvGrpSpPr/>
          <p:nvPr/>
        </p:nvGrpSpPr>
        <p:grpSpPr>
          <a:xfrm>
            <a:off x="2775296" y="1365557"/>
            <a:ext cx="1351383" cy="276999"/>
            <a:chOff x="8065388" y="1035026"/>
            <a:chExt cx="1351383" cy="276999"/>
          </a:xfrm>
        </p:grpSpPr>
        <p:sp>
          <p:nvSpPr>
            <p:cNvPr id="61" name="TextBox 60">
              <a:extLst>
                <a:ext uri="{FF2B5EF4-FFF2-40B4-BE49-F238E27FC236}">
                  <a16:creationId xmlns:a16="http://schemas.microsoft.com/office/drawing/2014/main" id="{2D76F6D5-843D-F897-50AD-83FEA915E4CC}"/>
                </a:ext>
              </a:extLst>
            </p:cNvPr>
            <p:cNvSpPr txBox="1"/>
            <p:nvPr/>
          </p:nvSpPr>
          <p:spPr>
            <a:xfrm>
              <a:off x="8661780" y="1035026"/>
              <a:ext cx="754991" cy="276999"/>
            </a:xfrm>
            <a:prstGeom prst="rect">
              <a:avLst/>
            </a:prstGeom>
            <a:noFill/>
          </p:spPr>
          <p:txBody>
            <a:bodyPr wrap="square" rtlCol="0">
              <a:spAutoFit/>
            </a:bodyPr>
            <a:lstStyle/>
            <a:p>
              <a:r>
                <a:rPr lang="en-IN" sz="1200" b="1" dirty="0"/>
                <a:t>Females</a:t>
              </a:r>
            </a:p>
          </p:txBody>
        </p:sp>
        <p:sp>
          <p:nvSpPr>
            <p:cNvPr id="62" name="Rectangle 61">
              <a:extLst>
                <a:ext uri="{FF2B5EF4-FFF2-40B4-BE49-F238E27FC236}">
                  <a16:creationId xmlns:a16="http://schemas.microsoft.com/office/drawing/2014/main" id="{F744D422-87C0-BC6F-45BA-908CD7C15EE4}"/>
                </a:ext>
              </a:extLst>
            </p:cNvPr>
            <p:cNvSpPr/>
            <p:nvPr/>
          </p:nvSpPr>
          <p:spPr>
            <a:xfrm>
              <a:off x="8065388" y="1035026"/>
              <a:ext cx="592493" cy="27553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40.5%</a:t>
              </a:r>
            </a:p>
          </p:txBody>
        </p:sp>
      </p:grpSp>
      <p:grpSp>
        <p:nvGrpSpPr>
          <p:cNvPr id="63" name="Group 62">
            <a:extLst>
              <a:ext uri="{FF2B5EF4-FFF2-40B4-BE49-F238E27FC236}">
                <a16:creationId xmlns:a16="http://schemas.microsoft.com/office/drawing/2014/main" id="{E6CBBD9C-FCDC-A1A4-49D6-925D0E5ACEFD}"/>
              </a:ext>
            </a:extLst>
          </p:cNvPr>
          <p:cNvGrpSpPr/>
          <p:nvPr/>
        </p:nvGrpSpPr>
        <p:grpSpPr>
          <a:xfrm>
            <a:off x="4138969" y="1358577"/>
            <a:ext cx="1663128" cy="275539"/>
            <a:chOff x="8065388" y="1035026"/>
            <a:chExt cx="1663128" cy="275539"/>
          </a:xfrm>
        </p:grpSpPr>
        <p:sp>
          <p:nvSpPr>
            <p:cNvPr id="1024" name="TextBox 1023">
              <a:extLst>
                <a:ext uri="{FF2B5EF4-FFF2-40B4-BE49-F238E27FC236}">
                  <a16:creationId xmlns:a16="http://schemas.microsoft.com/office/drawing/2014/main" id="{924BD99D-FAF1-4F55-E2B5-A070AABF88E5}"/>
                </a:ext>
              </a:extLst>
            </p:cNvPr>
            <p:cNvSpPr txBox="1"/>
            <p:nvPr/>
          </p:nvSpPr>
          <p:spPr>
            <a:xfrm>
              <a:off x="8661780" y="1035027"/>
              <a:ext cx="1066736" cy="275538"/>
            </a:xfrm>
            <a:prstGeom prst="rect">
              <a:avLst/>
            </a:prstGeom>
            <a:noFill/>
          </p:spPr>
          <p:txBody>
            <a:bodyPr wrap="square" rtlCol="0">
              <a:spAutoFit/>
            </a:bodyPr>
            <a:lstStyle/>
            <a:p>
              <a:r>
                <a:rPr lang="en-IN" sz="1200" b="1" dirty="0"/>
                <a:t>Professionals</a:t>
              </a:r>
            </a:p>
          </p:txBody>
        </p:sp>
        <p:sp>
          <p:nvSpPr>
            <p:cNvPr id="1025" name="Rectangle 1024">
              <a:extLst>
                <a:ext uri="{FF2B5EF4-FFF2-40B4-BE49-F238E27FC236}">
                  <a16:creationId xmlns:a16="http://schemas.microsoft.com/office/drawing/2014/main" id="{381BC004-50B7-E7B3-7840-B79FF3E409A1}"/>
                </a:ext>
              </a:extLst>
            </p:cNvPr>
            <p:cNvSpPr/>
            <p:nvPr/>
          </p:nvSpPr>
          <p:spPr>
            <a:xfrm>
              <a:off x="8065388" y="1035026"/>
              <a:ext cx="592493" cy="27553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70.2%</a:t>
              </a:r>
            </a:p>
          </p:txBody>
        </p:sp>
      </p:grpSp>
      <mc:AlternateContent xmlns:mc="http://schemas.openxmlformats.org/markup-compatibility/2006" xmlns:cx1="http://schemas.microsoft.com/office/drawing/2015/9/8/chartex">
        <mc:Choice Requires="cx1">
          <p:graphicFrame>
            <p:nvGraphicFramePr>
              <p:cNvPr id="1036" name="Chart 1035">
                <a:extLst>
                  <a:ext uri="{FF2B5EF4-FFF2-40B4-BE49-F238E27FC236}">
                    <a16:creationId xmlns:a16="http://schemas.microsoft.com/office/drawing/2014/main" id="{5350B582-6CF3-6287-C8D0-D08EB65D0B92}"/>
                  </a:ext>
                </a:extLst>
              </p:cNvPr>
              <p:cNvGraphicFramePr/>
              <p:nvPr>
                <p:extLst>
                  <p:ext uri="{D42A27DB-BD31-4B8C-83A1-F6EECF244321}">
                    <p14:modId xmlns:p14="http://schemas.microsoft.com/office/powerpoint/2010/main" val="1845649197"/>
                  </p:ext>
                </p:extLst>
              </p:nvPr>
            </p:nvGraphicFramePr>
            <p:xfrm>
              <a:off x="28396" y="3499104"/>
              <a:ext cx="2904757" cy="1862623"/>
            </p:xfrm>
            <a:graphic>
              <a:graphicData uri="http://schemas.microsoft.com/office/drawing/2014/chartex">
                <cx:chart xmlns:cx="http://schemas.microsoft.com/office/drawing/2014/chartex" xmlns:r="http://schemas.openxmlformats.org/officeDocument/2006/relationships" r:id="rId5"/>
              </a:graphicData>
            </a:graphic>
          </p:graphicFrame>
        </mc:Choice>
        <mc:Fallback xmlns="">
          <p:pic>
            <p:nvPicPr>
              <p:cNvPr id="1036" name="Chart 1035">
                <a:extLst>
                  <a:ext uri="{FF2B5EF4-FFF2-40B4-BE49-F238E27FC236}">
                    <a16:creationId xmlns:a16="http://schemas.microsoft.com/office/drawing/2014/main" id="{5350B582-6CF3-6287-C8D0-D08EB65D0B92}"/>
                  </a:ext>
                </a:extLst>
              </p:cNvPr>
              <p:cNvPicPr>
                <a:picLocks noGrp="1" noRot="1" noChangeAspect="1" noMove="1" noResize="1" noEditPoints="1" noAdjustHandles="1" noChangeArrowheads="1" noChangeShapeType="1"/>
              </p:cNvPicPr>
              <p:nvPr/>
            </p:nvPicPr>
            <p:blipFill>
              <a:blip r:embed="rId6"/>
              <a:stretch>
                <a:fillRect/>
              </a:stretch>
            </p:blipFill>
            <p:spPr>
              <a:xfrm>
                <a:off x="28396" y="3499104"/>
                <a:ext cx="2904757" cy="1862623"/>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1037" name="Chart 1036">
                <a:extLst>
                  <a:ext uri="{FF2B5EF4-FFF2-40B4-BE49-F238E27FC236}">
                    <a16:creationId xmlns:a16="http://schemas.microsoft.com/office/drawing/2014/main" id="{80345E0E-BFD4-BE03-DEBE-932A54AE14A8}"/>
                  </a:ext>
                </a:extLst>
              </p:cNvPr>
              <p:cNvGraphicFramePr/>
              <p:nvPr>
                <p:extLst>
                  <p:ext uri="{D42A27DB-BD31-4B8C-83A1-F6EECF244321}">
                    <p14:modId xmlns:p14="http://schemas.microsoft.com/office/powerpoint/2010/main" val="1417305026"/>
                  </p:ext>
                </p:extLst>
              </p:nvPr>
            </p:nvGraphicFramePr>
            <p:xfrm>
              <a:off x="2995278" y="3503632"/>
              <a:ext cx="3028573" cy="1862623"/>
            </p:xfrm>
            <a:graphic>
              <a:graphicData uri="http://schemas.microsoft.com/office/drawing/2014/chartex">
                <cx:chart xmlns:cx="http://schemas.microsoft.com/office/drawing/2014/chartex" xmlns:r="http://schemas.openxmlformats.org/officeDocument/2006/relationships" r:id="rId7"/>
              </a:graphicData>
            </a:graphic>
          </p:graphicFrame>
        </mc:Choice>
        <mc:Fallback xmlns="">
          <p:pic>
            <p:nvPicPr>
              <p:cNvPr id="1037" name="Chart 1036">
                <a:extLst>
                  <a:ext uri="{FF2B5EF4-FFF2-40B4-BE49-F238E27FC236}">
                    <a16:creationId xmlns:a16="http://schemas.microsoft.com/office/drawing/2014/main" id="{80345E0E-BFD4-BE03-DEBE-932A54AE14A8}"/>
                  </a:ext>
                </a:extLst>
              </p:cNvPr>
              <p:cNvPicPr>
                <a:picLocks noGrp="1" noRot="1" noChangeAspect="1" noMove="1" noResize="1" noEditPoints="1" noAdjustHandles="1" noChangeArrowheads="1" noChangeShapeType="1"/>
              </p:cNvPicPr>
              <p:nvPr/>
            </p:nvPicPr>
            <p:blipFill>
              <a:blip r:embed="rId8"/>
              <a:stretch>
                <a:fillRect/>
              </a:stretch>
            </p:blipFill>
            <p:spPr>
              <a:xfrm>
                <a:off x="2995278" y="3503632"/>
                <a:ext cx="3028573" cy="1862623"/>
              </a:xfrm>
              <a:prstGeom prst="rect">
                <a:avLst/>
              </a:prstGeom>
            </p:spPr>
          </p:pic>
        </mc:Fallback>
      </mc:AlternateContent>
      <p:grpSp>
        <p:nvGrpSpPr>
          <p:cNvPr id="1039" name="Group 1038">
            <a:extLst>
              <a:ext uri="{FF2B5EF4-FFF2-40B4-BE49-F238E27FC236}">
                <a16:creationId xmlns:a16="http://schemas.microsoft.com/office/drawing/2014/main" id="{0DFA2B55-6DAD-5912-3062-D8A13C00059B}"/>
              </a:ext>
            </a:extLst>
          </p:cNvPr>
          <p:cNvGrpSpPr/>
          <p:nvPr/>
        </p:nvGrpSpPr>
        <p:grpSpPr>
          <a:xfrm>
            <a:off x="27992" y="1733794"/>
            <a:ext cx="6000570" cy="1723872"/>
            <a:chOff x="27992" y="1733794"/>
            <a:chExt cx="6000570" cy="1723872"/>
          </a:xfrm>
        </p:grpSpPr>
        <p:grpSp>
          <p:nvGrpSpPr>
            <p:cNvPr id="1033" name="Group 1032">
              <a:extLst>
                <a:ext uri="{FF2B5EF4-FFF2-40B4-BE49-F238E27FC236}">
                  <a16:creationId xmlns:a16="http://schemas.microsoft.com/office/drawing/2014/main" id="{02FFB532-8D36-A04B-D80A-59E2A017FC2F}"/>
                </a:ext>
              </a:extLst>
            </p:cNvPr>
            <p:cNvGrpSpPr/>
            <p:nvPr/>
          </p:nvGrpSpPr>
          <p:grpSpPr>
            <a:xfrm>
              <a:off x="2308677" y="1733794"/>
              <a:ext cx="3719885" cy="1723872"/>
              <a:chOff x="2308677" y="1668477"/>
              <a:chExt cx="3719885" cy="1723872"/>
            </a:xfrm>
          </p:grpSpPr>
          <p:graphicFrame>
            <p:nvGraphicFramePr>
              <p:cNvPr id="1030" name="Chart 1029">
                <a:extLst>
                  <a:ext uri="{FF2B5EF4-FFF2-40B4-BE49-F238E27FC236}">
                    <a16:creationId xmlns:a16="http://schemas.microsoft.com/office/drawing/2014/main" id="{CD7859AF-284E-A896-FE25-9E399ED2F26B}"/>
                  </a:ext>
                </a:extLst>
              </p:cNvPr>
              <p:cNvGraphicFramePr>
                <a:graphicFrameLocks/>
              </p:cNvGraphicFramePr>
              <p:nvPr>
                <p:extLst>
                  <p:ext uri="{D42A27DB-BD31-4B8C-83A1-F6EECF244321}">
                    <p14:modId xmlns:p14="http://schemas.microsoft.com/office/powerpoint/2010/main" val="2672986408"/>
                  </p:ext>
                </p:extLst>
              </p:nvPr>
            </p:nvGraphicFramePr>
            <p:xfrm>
              <a:off x="2308677" y="1668477"/>
              <a:ext cx="1970472" cy="1723872"/>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32" name="Chart 1031">
                <a:extLst>
                  <a:ext uri="{FF2B5EF4-FFF2-40B4-BE49-F238E27FC236}">
                    <a16:creationId xmlns:a16="http://schemas.microsoft.com/office/drawing/2014/main" id="{02E4E16A-AD60-A93C-CC01-A8406D14C35B}"/>
                  </a:ext>
                </a:extLst>
              </p:cNvPr>
              <p:cNvGraphicFramePr>
                <a:graphicFrameLocks/>
              </p:cNvGraphicFramePr>
              <p:nvPr>
                <p:extLst>
                  <p:ext uri="{D42A27DB-BD31-4B8C-83A1-F6EECF244321}">
                    <p14:modId xmlns:p14="http://schemas.microsoft.com/office/powerpoint/2010/main" val="1536693890"/>
                  </p:ext>
                </p:extLst>
              </p:nvPr>
            </p:nvGraphicFramePr>
            <p:xfrm>
              <a:off x="4321461" y="1668477"/>
              <a:ext cx="1707101" cy="1723872"/>
            </p:xfrm>
            <a:graphic>
              <a:graphicData uri="http://schemas.openxmlformats.org/drawingml/2006/chart">
                <c:chart xmlns:c="http://schemas.openxmlformats.org/drawingml/2006/chart" xmlns:r="http://schemas.openxmlformats.org/officeDocument/2006/relationships" r:id="rId10"/>
              </a:graphicData>
            </a:graphic>
          </p:graphicFrame>
        </p:grpSp>
        <p:graphicFrame>
          <p:nvGraphicFramePr>
            <p:cNvPr id="1038" name="Chart 1037">
              <a:extLst>
                <a:ext uri="{FF2B5EF4-FFF2-40B4-BE49-F238E27FC236}">
                  <a16:creationId xmlns:a16="http://schemas.microsoft.com/office/drawing/2014/main" id="{AA341196-B8B9-E60B-43FC-CCA30759C5D2}"/>
                </a:ext>
              </a:extLst>
            </p:cNvPr>
            <p:cNvGraphicFramePr>
              <a:graphicFrameLocks/>
            </p:cNvGraphicFramePr>
            <p:nvPr>
              <p:extLst>
                <p:ext uri="{D42A27DB-BD31-4B8C-83A1-F6EECF244321}">
                  <p14:modId xmlns:p14="http://schemas.microsoft.com/office/powerpoint/2010/main" val="4146969633"/>
                </p:ext>
              </p:extLst>
            </p:nvPr>
          </p:nvGraphicFramePr>
          <p:xfrm>
            <a:off x="27992" y="1733794"/>
            <a:ext cx="2230006" cy="1723872"/>
          </p:xfrm>
          <a:graphic>
            <a:graphicData uri="http://schemas.openxmlformats.org/drawingml/2006/chart">
              <c:chart xmlns:c="http://schemas.openxmlformats.org/drawingml/2006/chart" xmlns:r="http://schemas.openxmlformats.org/officeDocument/2006/relationships" r:id="rId11"/>
            </a:graphicData>
          </a:graphic>
        </p:graphicFrame>
      </p:grpSp>
      <p:sp>
        <p:nvSpPr>
          <p:cNvPr id="1040" name="TextBox 1039">
            <a:extLst>
              <a:ext uri="{FF2B5EF4-FFF2-40B4-BE49-F238E27FC236}">
                <a16:creationId xmlns:a16="http://schemas.microsoft.com/office/drawing/2014/main" id="{149C0A6A-4D49-0AF6-E884-654AECCE559E}"/>
              </a:ext>
            </a:extLst>
          </p:cNvPr>
          <p:cNvSpPr txBox="1"/>
          <p:nvPr/>
        </p:nvSpPr>
        <p:spPr>
          <a:xfrm>
            <a:off x="27992" y="5439786"/>
            <a:ext cx="5995859" cy="830997"/>
          </a:xfrm>
          <a:prstGeom prst="rect">
            <a:avLst/>
          </a:prstGeom>
          <a:noFill/>
          <a:ln>
            <a:solidFill>
              <a:srgbClr val="E50914"/>
            </a:solidFill>
          </a:ln>
        </p:spPr>
        <p:txBody>
          <a:bodyPr wrap="square" rtlCol="0">
            <a:spAutoFit/>
          </a:bodyPr>
          <a:lstStyle/>
          <a:p>
            <a:pPr marL="171450" indent="-171450">
              <a:buFont typeface="Arial" panose="020B0604020202020204" pitchFamily="34" charset="0"/>
              <a:buChar char="•"/>
            </a:pPr>
            <a:r>
              <a:rPr lang="en-IN" sz="1200" dirty="0"/>
              <a:t>19% of respondents prefer vernacular content for news</a:t>
            </a:r>
          </a:p>
          <a:p>
            <a:pPr marL="171450" indent="-171450">
              <a:buFont typeface="Arial" panose="020B0604020202020204" pitchFamily="34" charset="0"/>
              <a:buChar char="•"/>
            </a:pPr>
            <a:r>
              <a:rPr lang="en-IN" sz="1200" dirty="0"/>
              <a:t>Majority of working professionals look for byte sized news content due to less view time</a:t>
            </a:r>
          </a:p>
          <a:p>
            <a:pPr marL="171450" indent="-171450">
              <a:buFont typeface="Arial" panose="020B0604020202020204" pitchFamily="34" charset="0"/>
              <a:buChar char="•"/>
            </a:pPr>
            <a:r>
              <a:rPr lang="en-IN" sz="1200" dirty="0"/>
              <a:t>Few respondents demand structured and short content and references to know about developing events in various industries</a:t>
            </a:r>
          </a:p>
        </p:txBody>
      </p:sp>
      <p:sp>
        <p:nvSpPr>
          <p:cNvPr id="1041" name="TextBox 1040">
            <a:extLst>
              <a:ext uri="{FF2B5EF4-FFF2-40B4-BE49-F238E27FC236}">
                <a16:creationId xmlns:a16="http://schemas.microsoft.com/office/drawing/2014/main" id="{BDC00B7B-6D23-0640-5808-ECA0B03AC9B8}"/>
              </a:ext>
            </a:extLst>
          </p:cNvPr>
          <p:cNvSpPr txBox="1"/>
          <p:nvPr/>
        </p:nvSpPr>
        <p:spPr>
          <a:xfrm>
            <a:off x="27992" y="587308"/>
            <a:ext cx="2388330" cy="523220"/>
          </a:xfrm>
          <a:prstGeom prst="rect">
            <a:avLst/>
          </a:prstGeom>
          <a:noFill/>
        </p:spPr>
        <p:txBody>
          <a:bodyPr wrap="square" rtlCol="0">
            <a:spAutoFit/>
          </a:bodyPr>
          <a:lstStyle/>
          <a:p>
            <a:r>
              <a:rPr lang="en-IN" sz="1400" b="1" dirty="0"/>
              <a:t>Understanding the usage pattern of the Target Persona</a:t>
            </a:r>
          </a:p>
        </p:txBody>
      </p:sp>
      <p:grpSp>
        <p:nvGrpSpPr>
          <p:cNvPr id="1042" name="Group 1041">
            <a:extLst>
              <a:ext uri="{FF2B5EF4-FFF2-40B4-BE49-F238E27FC236}">
                <a16:creationId xmlns:a16="http://schemas.microsoft.com/office/drawing/2014/main" id="{E5B0938C-A0CF-89F6-11A6-F3C9A2F78FA7}"/>
              </a:ext>
            </a:extLst>
          </p:cNvPr>
          <p:cNvGrpSpPr/>
          <p:nvPr/>
        </p:nvGrpSpPr>
        <p:grpSpPr>
          <a:xfrm>
            <a:off x="2459556" y="586366"/>
            <a:ext cx="3031800" cy="277020"/>
            <a:chOff x="8065388" y="1035026"/>
            <a:chExt cx="1323839" cy="282687"/>
          </a:xfrm>
        </p:grpSpPr>
        <p:sp>
          <p:nvSpPr>
            <p:cNvPr id="1043" name="TextBox 1042">
              <a:extLst>
                <a:ext uri="{FF2B5EF4-FFF2-40B4-BE49-F238E27FC236}">
                  <a16:creationId xmlns:a16="http://schemas.microsoft.com/office/drawing/2014/main" id="{337D2250-00A2-6CF7-70C3-6C39567528CD}"/>
                </a:ext>
              </a:extLst>
            </p:cNvPr>
            <p:cNvSpPr txBox="1"/>
            <p:nvPr/>
          </p:nvSpPr>
          <p:spPr>
            <a:xfrm>
              <a:off x="8517055" y="1035048"/>
              <a:ext cx="872172" cy="282665"/>
            </a:xfrm>
            <a:prstGeom prst="rect">
              <a:avLst/>
            </a:prstGeom>
            <a:noFill/>
          </p:spPr>
          <p:txBody>
            <a:bodyPr wrap="square" rtlCol="0">
              <a:spAutoFit/>
            </a:bodyPr>
            <a:lstStyle/>
            <a:p>
              <a:r>
                <a:rPr lang="en-IN" sz="1200" b="1" dirty="0"/>
                <a:t> Delhi, Bangalore &amp; Kolkata</a:t>
              </a:r>
            </a:p>
          </p:txBody>
        </p:sp>
        <p:sp>
          <p:nvSpPr>
            <p:cNvPr id="1044" name="Rectangle 1043">
              <a:extLst>
                <a:ext uri="{FF2B5EF4-FFF2-40B4-BE49-F238E27FC236}">
                  <a16:creationId xmlns:a16="http://schemas.microsoft.com/office/drawing/2014/main" id="{13C5D2B5-9979-9E1C-F7A6-58CB71BCACAE}"/>
                </a:ext>
              </a:extLst>
            </p:cNvPr>
            <p:cNvSpPr/>
            <p:nvPr/>
          </p:nvSpPr>
          <p:spPr>
            <a:xfrm>
              <a:off x="8065388" y="1035026"/>
              <a:ext cx="434608" cy="270919"/>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Tier 1 </a:t>
              </a:r>
            </a:p>
          </p:txBody>
        </p:sp>
      </p:grpSp>
      <p:grpSp>
        <p:nvGrpSpPr>
          <p:cNvPr id="1045" name="Group 1044">
            <a:extLst>
              <a:ext uri="{FF2B5EF4-FFF2-40B4-BE49-F238E27FC236}">
                <a16:creationId xmlns:a16="http://schemas.microsoft.com/office/drawing/2014/main" id="{FD396CF9-C6E6-7493-5545-F7F5546F9AE1}"/>
              </a:ext>
            </a:extLst>
          </p:cNvPr>
          <p:cNvGrpSpPr/>
          <p:nvPr/>
        </p:nvGrpSpPr>
        <p:grpSpPr>
          <a:xfrm>
            <a:off x="2467657" y="897820"/>
            <a:ext cx="3285059" cy="279189"/>
            <a:chOff x="8065388" y="1035026"/>
            <a:chExt cx="1434425" cy="284900"/>
          </a:xfrm>
        </p:grpSpPr>
        <p:sp>
          <p:nvSpPr>
            <p:cNvPr id="1046" name="TextBox 1045">
              <a:extLst>
                <a:ext uri="{FF2B5EF4-FFF2-40B4-BE49-F238E27FC236}">
                  <a16:creationId xmlns:a16="http://schemas.microsoft.com/office/drawing/2014/main" id="{21FB5A15-C156-E273-136B-D5D0832A9E52}"/>
                </a:ext>
              </a:extLst>
            </p:cNvPr>
            <p:cNvSpPr txBox="1"/>
            <p:nvPr/>
          </p:nvSpPr>
          <p:spPr>
            <a:xfrm>
              <a:off x="8518969" y="1038752"/>
              <a:ext cx="980844" cy="281174"/>
            </a:xfrm>
            <a:prstGeom prst="rect">
              <a:avLst/>
            </a:prstGeom>
            <a:noFill/>
          </p:spPr>
          <p:txBody>
            <a:bodyPr wrap="square" rtlCol="0">
              <a:spAutoFit/>
            </a:bodyPr>
            <a:lstStyle/>
            <a:p>
              <a:r>
                <a:rPr lang="en-IN" sz="1200" b="1" dirty="0"/>
                <a:t> Agra, Asansol &amp; Bhubaneshwar</a:t>
              </a:r>
            </a:p>
          </p:txBody>
        </p:sp>
        <p:sp>
          <p:nvSpPr>
            <p:cNvPr id="1047" name="Rectangle 1046">
              <a:extLst>
                <a:ext uri="{FF2B5EF4-FFF2-40B4-BE49-F238E27FC236}">
                  <a16:creationId xmlns:a16="http://schemas.microsoft.com/office/drawing/2014/main" id="{026629C1-195C-6E81-5E0D-24FA3848277B}"/>
                </a:ext>
              </a:extLst>
            </p:cNvPr>
            <p:cNvSpPr/>
            <p:nvPr/>
          </p:nvSpPr>
          <p:spPr>
            <a:xfrm>
              <a:off x="8065388" y="1035026"/>
              <a:ext cx="431071" cy="27553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Tier 2 </a:t>
              </a:r>
            </a:p>
          </p:txBody>
        </p:sp>
      </p:grpSp>
      <p:sp>
        <p:nvSpPr>
          <p:cNvPr id="1050" name="TextBox 1049">
            <a:extLst>
              <a:ext uri="{FF2B5EF4-FFF2-40B4-BE49-F238E27FC236}">
                <a16:creationId xmlns:a16="http://schemas.microsoft.com/office/drawing/2014/main" id="{42FF366F-D9F1-CEE2-3558-F8B4D8F8DC6E}"/>
              </a:ext>
            </a:extLst>
          </p:cNvPr>
          <p:cNvSpPr txBox="1"/>
          <p:nvPr/>
        </p:nvSpPr>
        <p:spPr>
          <a:xfrm>
            <a:off x="0" y="6384830"/>
            <a:ext cx="12206000" cy="461665"/>
          </a:xfrm>
          <a:prstGeom prst="rect">
            <a:avLst/>
          </a:prstGeom>
          <a:solidFill>
            <a:srgbClr val="FF5050"/>
          </a:solidFill>
          <a:ln>
            <a:solidFill>
              <a:srgbClr val="E50914"/>
            </a:solidFill>
          </a:ln>
        </p:spPr>
        <p:txBody>
          <a:bodyPr wrap="square" rtlCol="0">
            <a:spAutoFit/>
          </a:bodyPr>
          <a:lstStyle/>
          <a:p>
            <a:r>
              <a:rPr lang="en-IN" sz="1200" dirty="0">
                <a:solidFill>
                  <a:schemeClr val="bg1"/>
                </a:solidFill>
              </a:rPr>
              <a:t>There is </a:t>
            </a:r>
            <a:r>
              <a:rPr lang="en-IN" sz="1200" b="1" dirty="0">
                <a:solidFill>
                  <a:schemeClr val="bg1"/>
                </a:solidFill>
              </a:rPr>
              <a:t>lack of structured byte sized content </a:t>
            </a:r>
            <a:r>
              <a:rPr lang="en-IN" sz="1200" dirty="0">
                <a:solidFill>
                  <a:schemeClr val="bg1"/>
                </a:solidFill>
              </a:rPr>
              <a:t>from digital natives or news aggregators, to cater to specific segments of the target population. </a:t>
            </a:r>
            <a:r>
              <a:rPr lang="en-IN" sz="1200" b="1" dirty="0">
                <a:solidFill>
                  <a:schemeClr val="bg1"/>
                </a:solidFill>
              </a:rPr>
              <a:t>Vernacular content </a:t>
            </a:r>
            <a:r>
              <a:rPr lang="en-IN" sz="1200" dirty="0">
                <a:solidFill>
                  <a:schemeClr val="bg1"/>
                </a:solidFill>
              </a:rPr>
              <a:t>can prove to be a game changer for platforms, as it gains traction from Tier 1 cities down to Tier 3+/ rural areas</a:t>
            </a:r>
          </a:p>
        </p:txBody>
      </p:sp>
    </p:spTree>
    <p:extLst>
      <p:ext uri="{BB962C8B-B14F-4D97-AF65-F5344CB8AC3E}">
        <p14:creationId xmlns:p14="http://schemas.microsoft.com/office/powerpoint/2010/main" val="1540751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3" name="Rectangle 2052">
            <a:extLst>
              <a:ext uri="{FF2B5EF4-FFF2-40B4-BE49-F238E27FC236}">
                <a16:creationId xmlns:a16="http://schemas.microsoft.com/office/drawing/2014/main" id="{14F5EA99-B341-FAA2-CBC4-3546E6144DAF}"/>
              </a:ext>
            </a:extLst>
          </p:cNvPr>
          <p:cNvSpPr/>
          <p:nvPr/>
        </p:nvSpPr>
        <p:spPr>
          <a:xfrm>
            <a:off x="1222307" y="4648702"/>
            <a:ext cx="5658106" cy="845940"/>
          </a:xfrm>
          <a:prstGeom prst="rect">
            <a:avLst/>
          </a:prstGeom>
          <a:noFill/>
          <a:ln>
            <a:solidFill>
              <a:srgbClr val="E5091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 name="Group 1">
            <a:extLst>
              <a:ext uri="{FF2B5EF4-FFF2-40B4-BE49-F238E27FC236}">
                <a16:creationId xmlns:a16="http://schemas.microsoft.com/office/drawing/2014/main" id="{E074D9A4-BA02-4B77-F1F0-8BFBD4C2A5C6}"/>
              </a:ext>
            </a:extLst>
          </p:cNvPr>
          <p:cNvGrpSpPr/>
          <p:nvPr/>
        </p:nvGrpSpPr>
        <p:grpSpPr>
          <a:xfrm>
            <a:off x="0" y="0"/>
            <a:ext cx="12192000" cy="337949"/>
            <a:chOff x="0" y="0"/>
            <a:chExt cx="9467460" cy="550506"/>
          </a:xfrm>
          <a:effectLst>
            <a:outerShdw blurRad="50800" dist="38100" dir="5400000" algn="t" rotWithShape="0">
              <a:prstClr val="black">
                <a:alpha val="40000"/>
              </a:prstClr>
            </a:outerShdw>
          </a:effectLst>
        </p:grpSpPr>
        <p:sp>
          <p:nvSpPr>
            <p:cNvPr id="3" name="Arrow: Pentagon 2">
              <a:extLst>
                <a:ext uri="{FF2B5EF4-FFF2-40B4-BE49-F238E27FC236}">
                  <a16:creationId xmlns:a16="http://schemas.microsoft.com/office/drawing/2014/main" id="{3A9A20C4-3337-4660-1B97-5B7FBBC61362}"/>
                </a:ext>
              </a:extLst>
            </p:cNvPr>
            <p:cNvSpPr/>
            <p:nvPr/>
          </p:nvSpPr>
          <p:spPr>
            <a:xfrm>
              <a:off x="6108440" y="0"/>
              <a:ext cx="3359020" cy="550506"/>
            </a:xfrm>
            <a:prstGeom prst="homePlate">
              <a:avLst/>
            </a:prstGeom>
            <a:solidFill>
              <a:srgbClr val="E5091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GO TO MARKET</a:t>
              </a:r>
            </a:p>
          </p:txBody>
        </p:sp>
        <p:sp>
          <p:nvSpPr>
            <p:cNvPr id="4" name="Arrow: Pentagon 3">
              <a:extLst>
                <a:ext uri="{FF2B5EF4-FFF2-40B4-BE49-F238E27FC236}">
                  <a16:creationId xmlns:a16="http://schemas.microsoft.com/office/drawing/2014/main" id="{37B414A3-508C-693A-61D7-1287ABA3AF23}"/>
                </a:ext>
              </a:extLst>
            </p:cNvPr>
            <p:cNvSpPr/>
            <p:nvPr/>
          </p:nvSpPr>
          <p:spPr>
            <a:xfrm>
              <a:off x="3054220" y="0"/>
              <a:ext cx="3359020" cy="550506"/>
            </a:xfrm>
            <a:prstGeom prst="homePlat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USER ACQUISITION</a:t>
              </a:r>
            </a:p>
          </p:txBody>
        </p:sp>
        <p:sp>
          <p:nvSpPr>
            <p:cNvPr id="5" name="Arrow: Pentagon 4">
              <a:extLst>
                <a:ext uri="{FF2B5EF4-FFF2-40B4-BE49-F238E27FC236}">
                  <a16:creationId xmlns:a16="http://schemas.microsoft.com/office/drawing/2014/main" id="{24620A70-3F2E-603F-F3DF-26CBE91C221E}"/>
                </a:ext>
              </a:extLst>
            </p:cNvPr>
            <p:cNvSpPr/>
            <p:nvPr/>
          </p:nvSpPr>
          <p:spPr>
            <a:xfrm>
              <a:off x="0" y="0"/>
              <a:ext cx="3359020" cy="550506"/>
            </a:xfrm>
            <a:prstGeom prst="homePlate">
              <a:avLst/>
            </a:prstGeom>
            <a:solidFill>
              <a:srgbClr val="E5091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MARKET SUMMARY</a:t>
              </a:r>
            </a:p>
          </p:txBody>
        </p:sp>
      </p:grpSp>
      <p:grpSp>
        <p:nvGrpSpPr>
          <p:cNvPr id="15" name="Group 14">
            <a:extLst>
              <a:ext uri="{FF2B5EF4-FFF2-40B4-BE49-F238E27FC236}">
                <a16:creationId xmlns:a16="http://schemas.microsoft.com/office/drawing/2014/main" id="{029E0B6E-DFEE-8D2C-F867-FA1DE6C85E8E}"/>
              </a:ext>
            </a:extLst>
          </p:cNvPr>
          <p:cNvGrpSpPr/>
          <p:nvPr/>
        </p:nvGrpSpPr>
        <p:grpSpPr>
          <a:xfrm>
            <a:off x="702597" y="420574"/>
            <a:ext cx="2920482" cy="738664"/>
            <a:chOff x="74645" y="449385"/>
            <a:chExt cx="2920482" cy="738664"/>
          </a:xfrm>
        </p:grpSpPr>
        <p:sp>
          <p:nvSpPr>
            <p:cNvPr id="7" name="TextBox 6">
              <a:extLst>
                <a:ext uri="{FF2B5EF4-FFF2-40B4-BE49-F238E27FC236}">
                  <a16:creationId xmlns:a16="http://schemas.microsoft.com/office/drawing/2014/main" id="{BB7636F3-3557-F5F4-BA9D-8AAD48E001FC}"/>
                </a:ext>
              </a:extLst>
            </p:cNvPr>
            <p:cNvSpPr txBox="1"/>
            <p:nvPr/>
          </p:nvSpPr>
          <p:spPr>
            <a:xfrm>
              <a:off x="783772" y="449385"/>
              <a:ext cx="2211355" cy="738664"/>
            </a:xfrm>
            <a:prstGeom prst="rect">
              <a:avLst/>
            </a:prstGeom>
            <a:noFill/>
          </p:spPr>
          <p:txBody>
            <a:bodyPr wrap="square" rtlCol="0">
              <a:spAutoFit/>
            </a:bodyPr>
            <a:lstStyle/>
            <a:p>
              <a:r>
                <a:rPr lang="en-IN" sz="1400" b="1" dirty="0"/>
                <a:t>Vivek Bharti</a:t>
              </a:r>
            </a:p>
            <a:p>
              <a:r>
                <a:rPr lang="en-IN" sz="1400" b="1" dirty="0"/>
                <a:t>Civil Services Aspirant</a:t>
              </a:r>
            </a:p>
            <a:p>
              <a:r>
                <a:rPr lang="en-IN" sz="1400" b="1" dirty="0"/>
                <a:t>27 yrs old, Kolkata</a:t>
              </a:r>
            </a:p>
          </p:txBody>
        </p:sp>
        <p:pic>
          <p:nvPicPr>
            <p:cNvPr id="2052" name="Picture 4" descr="Politician ">
              <a:extLst>
                <a:ext uri="{FF2B5EF4-FFF2-40B4-BE49-F238E27FC236}">
                  <a16:creationId xmlns:a16="http://schemas.microsoft.com/office/drawing/2014/main" id="{A6996EB1-752F-CEDA-3673-2F214D8B97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45" y="451659"/>
              <a:ext cx="709127" cy="709127"/>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TextBox 7">
            <a:extLst>
              <a:ext uri="{FF2B5EF4-FFF2-40B4-BE49-F238E27FC236}">
                <a16:creationId xmlns:a16="http://schemas.microsoft.com/office/drawing/2014/main" id="{305CE7D2-A6EE-C216-6752-BE47C7E89268}"/>
              </a:ext>
            </a:extLst>
          </p:cNvPr>
          <p:cNvSpPr txBox="1"/>
          <p:nvPr/>
        </p:nvSpPr>
        <p:spPr>
          <a:xfrm>
            <a:off x="345240" y="1218127"/>
            <a:ext cx="3765208" cy="1015663"/>
          </a:xfrm>
          <a:prstGeom prst="rect">
            <a:avLst/>
          </a:prstGeom>
          <a:noFill/>
          <a:ln>
            <a:solidFill>
              <a:srgbClr val="E50914"/>
            </a:solidFill>
          </a:ln>
        </p:spPr>
        <p:txBody>
          <a:bodyPr wrap="square" rtlCol="0">
            <a:spAutoFit/>
          </a:bodyPr>
          <a:lstStyle/>
          <a:p>
            <a:pPr marL="285750" indent="-285750">
              <a:buFont typeface="Arial" panose="020B0604020202020204" pitchFamily="34" charset="0"/>
              <a:buChar char="•"/>
            </a:pPr>
            <a:r>
              <a:rPr lang="en-IN" sz="1200" dirty="0"/>
              <a:t>News &gt; 3hrs per day</a:t>
            </a:r>
          </a:p>
          <a:p>
            <a:pPr marL="285750" indent="-285750">
              <a:buFont typeface="Arial" panose="020B0604020202020204" pitchFamily="34" charset="0"/>
              <a:buChar char="•"/>
            </a:pPr>
            <a:r>
              <a:rPr lang="en-IN" sz="1200" dirty="0"/>
              <a:t>Spends 1-2 hrs on Movies &amp; Web shows</a:t>
            </a:r>
          </a:p>
          <a:p>
            <a:pPr marL="285750" indent="-285750">
              <a:buFont typeface="Arial" panose="020B0604020202020204" pitchFamily="34" charset="0"/>
              <a:buChar char="•"/>
            </a:pPr>
            <a:r>
              <a:rPr lang="en-IN" sz="1200" dirty="0"/>
              <a:t>Has subscription of Netflix &amp; Amazon Prime</a:t>
            </a:r>
          </a:p>
          <a:p>
            <a:pPr marL="285750" indent="-285750">
              <a:buFont typeface="Arial" panose="020B0604020202020204" pitchFamily="34" charset="0"/>
              <a:buChar char="•"/>
            </a:pPr>
            <a:r>
              <a:rPr lang="en-IN" sz="1200" dirty="0"/>
              <a:t>Reads about global events from Mint, Indian Express &amp; the Hindu </a:t>
            </a:r>
          </a:p>
        </p:txBody>
      </p:sp>
      <p:sp>
        <p:nvSpPr>
          <p:cNvPr id="9" name="TextBox 8">
            <a:extLst>
              <a:ext uri="{FF2B5EF4-FFF2-40B4-BE49-F238E27FC236}">
                <a16:creationId xmlns:a16="http://schemas.microsoft.com/office/drawing/2014/main" id="{37C269CC-EDC1-A3C9-53AD-1B4B6EDC5ADC}"/>
              </a:ext>
            </a:extLst>
          </p:cNvPr>
          <p:cNvSpPr txBox="1"/>
          <p:nvPr/>
        </p:nvSpPr>
        <p:spPr>
          <a:xfrm>
            <a:off x="345240" y="2353577"/>
            <a:ext cx="3765208" cy="1200329"/>
          </a:xfrm>
          <a:prstGeom prst="rect">
            <a:avLst/>
          </a:prstGeom>
          <a:noFill/>
          <a:ln>
            <a:solidFill>
              <a:srgbClr val="E50914"/>
            </a:solidFill>
          </a:ln>
        </p:spPr>
        <p:txBody>
          <a:bodyPr wrap="square" rtlCol="0">
            <a:spAutoFit/>
          </a:bodyPr>
          <a:lstStyle/>
          <a:p>
            <a:pPr marL="285750" indent="-285750">
              <a:buFont typeface="Arial" panose="020B0604020202020204" pitchFamily="34" charset="0"/>
              <a:buChar char="•"/>
            </a:pPr>
            <a:r>
              <a:rPr lang="en-IN" sz="1200" dirty="0"/>
              <a:t>Has to search for relevant news articles from multiple apps</a:t>
            </a:r>
          </a:p>
          <a:p>
            <a:pPr marL="285750" indent="-285750">
              <a:buFont typeface="Arial" panose="020B0604020202020204" pitchFamily="34" charset="0"/>
              <a:buChar char="•"/>
            </a:pPr>
            <a:r>
              <a:rPr lang="en-IN" sz="1200" dirty="0"/>
              <a:t>Prefers short and crisp content for few industry based events </a:t>
            </a:r>
          </a:p>
          <a:p>
            <a:pPr marL="285750" indent="-285750">
              <a:buFont typeface="Arial" panose="020B0604020202020204" pitchFamily="34" charset="0"/>
              <a:buChar char="•"/>
            </a:pPr>
            <a:r>
              <a:rPr lang="en-IN" sz="1200" dirty="0"/>
              <a:t>Has to search for references for in-depth knowledge about certain historic events</a:t>
            </a:r>
          </a:p>
        </p:txBody>
      </p:sp>
      <p:grpSp>
        <p:nvGrpSpPr>
          <p:cNvPr id="16" name="Group 15">
            <a:extLst>
              <a:ext uri="{FF2B5EF4-FFF2-40B4-BE49-F238E27FC236}">
                <a16:creationId xmlns:a16="http://schemas.microsoft.com/office/drawing/2014/main" id="{B01CF461-0E96-0884-4CED-37979D13CC9D}"/>
              </a:ext>
            </a:extLst>
          </p:cNvPr>
          <p:cNvGrpSpPr/>
          <p:nvPr/>
        </p:nvGrpSpPr>
        <p:grpSpPr>
          <a:xfrm>
            <a:off x="4481190" y="396239"/>
            <a:ext cx="3536302" cy="739985"/>
            <a:chOff x="3704254" y="448064"/>
            <a:chExt cx="3536302" cy="739985"/>
          </a:xfrm>
        </p:grpSpPr>
        <p:pic>
          <p:nvPicPr>
            <p:cNvPr id="2050" name="Picture 2" descr="Student ">
              <a:extLst>
                <a:ext uri="{FF2B5EF4-FFF2-40B4-BE49-F238E27FC236}">
                  <a16:creationId xmlns:a16="http://schemas.microsoft.com/office/drawing/2014/main" id="{67B1439C-0430-D289-978A-AC873387FE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4254" y="448064"/>
              <a:ext cx="709127" cy="70912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F345018-A930-8CD0-D208-DE32B97B409C}"/>
                </a:ext>
              </a:extLst>
            </p:cNvPr>
            <p:cNvSpPr txBox="1"/>
            <p:nvPr/>
          </p:nvSpPr>
          <p:spPr>
            <a:xfrm>
              <a:off x="4413381" y="449385"/>
              <a:ext cx="2827175" cy="738664"/>
            </a:xfrm>
            <a:prstGeom prst="rect">
              <a:avLst/>
            </a:prstGeom>
            <a:noFill/>
          </p:spPr>
          <p:txBody>
            <a:bodyPr wrap="square" rtlCol="0">
              <a:spAutoFit/>
            </a:bodyPr>
            <a:lstStyle/>
            <a:p>
              <a:r>
                <a:rPr lang="en-IN" sz="1400" b="1" dirty="0"/>
                <a:t>Raunak Ray</a:t>
              </a:r>
            </a:p>
            <a:p>
              <a:r>
                <a:rPr lang="en-IN" sz="1400" b="1" dirty="0"/>
                <a:t>Undergrad Student, Football fanatic</a:t>
              </a:r>
            </a:p>
            <a:p>
              <a:r>
                <a:rPr lang="en-IN" sz="1400" b="1" dirty="0"/>
                <a:t>19 years old, Asansol</a:t>
              </a:r>
            </a:p>
          </p:txBody>
        </p:sp>
      </p:grpSp>
      <p:sp>
        <p:nvSpPr>
          <p:cNvPr id="11" name="TextBox 10">
            <a:extLst>
              <a:ext uri="{FF2B5EF4-FFF2-40B4-BE49-F238E27FC236}">
                <a16:creationId xmlns:a16="http://schemas.microsoft.com/office/drawing/2014/main" id="{FD978750-EE72-F72C-BD67-C97435BA122A}"/>
              </a:ext>
            </a:extLst>
          </p:cNvPr>
          <p:cNvSpPr txBox="1"/>
          <p:nvPr/>
        </p:nvSpPr>
        <p:spPr>
          <a:xfrm>
            <a:off x="4366737" y="1218127"/>
            <a:ext cx="3765209" cy="1015663"/>
          </a:xfrm>
          <a:prstGeom prst="rect">
            <a:avLst/>
          </a:prstGeom>
          <a:noFill/>
          <a:ln>
            <a:solidFill>
              <a:srgbClr val="E50914"/>
            </a:solidFill>
          </a:ln>
        </p:spPr>
        <p:txBody>
          <a:bodyPr wrap="square" rtlCol="0">
            <a:spAutoFit/>
          </a:bodyPr>
          <a:lstStyle/>
          <a:p>
            <a:pPr marL="285750" indent="-285750">
              <a:buFont typeface="Arial" panose="020B0604020202020204" pitchFamily="34" charset="0"/>
              <a:buChar char="•"/>
            </a:pPr>
            <a:r>
              <a:rPr lang="en-IN" sz="1200" dirty="0"/>
              <a:t>News 30min-1hr per day</a:t>
            </a:r>
          </a:p>
          <a:p>
            <a:pPr marL="285750" indent="-285750">
              <a:buFont typeface="Arial" panose="020B0604020202020204" pitchFamily="34" charset="0"/>
              <a:buChar char="•"/>
            </a:pPr>
            <a:r>
              <a:rPr lang="en-IN" sz="1200" dirty="0"/>
              <a:t>Movies &amp; Web shows &gt; 3hr per day</a:t>
            </a:r>
          </a:p>
          <a:p>
            <a:pPr marL="285750" indent="-285750">
              <a:buFont typeface="Arial" panose="020B0604020202020204" pitchFamily="34" charset="0"/>
              <a:buChar char="•"/>
            </a:pPr>
            <a:r>
              <a:rPr lang="en-IN" sz="1200" dirty="0"/>
              <a:t>Has subscription of Netflix, Amazon Prime &amp; Hotstar</a:t>
            </a:r>
          </a:p>
          <a:p>
            <a:pPr marL="285750" indent="-285750">
              <a:buFont typeface="Arial" panose="020B0604020202020204" pitchFamily="34" charset="0"/>
              <a:buChar char="•"/>
            </a:pPr>
            <a:r>
              <a:rPr lang="en-IN" sz="1200" dirty="0"/>
              <a:t>Fascinated by Peter Drury, aspires to become a football commentator </a:t>
            </a:r>
          </a:p>
        </p:txBody>
      </p:sp>
      <p:sp>
        <p:nvSpPr>
          <p:cNvPr id="12" name="TextBox 11">
            <a:extLst>
              <a:ext uri="{FF2B5EF4-FFF2-40B4-BE49-F238E27FC236}">
                <a16:creationId xmlns:a16="http://schemas.microsoft.com/office/drawing/2014/main" id="{E879F5DB-BFB6-7786-0F6A-0ED62062F74A}"/>
              </a:ext>
            </a:extLst>
          </p:cNvPr>
          <p:cNvSpPr txBox="1"/>
          <p:nvPr/>
        </p:nvSpPr>
        <p:spPr>
          <a:xfrm>
            <a:off x="4366737" y="2353577"/>
            <a:ext cx="3765208" cy="1200329"/>
          </a:xfrm>
          <a:prstGeom prst="rect">
            <a:avLst/>
          </a:prstGeom>
          <a:noFill/>
          <a:ln>
            <a:solidFill>
              <a:srgbClr val="E50914"/>
            </a:solidFill>
          </a:ln>
        </p:spPr>
        <p:txBody>
          <a:bodyPr wrap="square" rtlCol="0">
            <a:spAutoFit/>
          </a:bodyPr>
          <a:lstStyle/>
          <a:p>
            <a:pPr marL="285750" indent="-285750">
              <a:buFont typeface="Arial" panose="020B0604020202020204" pitchFamily="34" charset="0"/>
              <a:buChar char="•"/>
            </a:pPr>
            <a:r>
              <a:rPr lang="en-IN" sz="1200" dirty="0"/>
              <a:t>Has to search about major football updates on multiple apps</a:t>
            </a:r>
          </a:p>
          <a:p>
            <a:pPr marL="285750" indent="-285750">
              <a:buFont typeface="Arial" panose="020B0604020202020204" pitchFamily="34" charset="0"/>
              <a:buChar char="•"/>
            </a:pPr>
            <a:r>
              <a:rPr lang="en-IN" sz="1200" dirty="0"/>
              <a:t>Wants to know about historic football events, finds tedious task to search</a:t>
            </a:r>
          </a:p>
          <a:p>
            <a:pPr marL="285750" indent="-285750">
              <a:buFont typeface="Arial" panose="020B0604020202020204" pitchFamily="34" charset="0"/>
              <a:buChar char="•"/>
            </a:pPr>
            <a:r>
              <a:rPr lang="en-IN" sz="1200" dirty="0"/>
              <a:t>Wants videos or clips linked to specific content to expand knowledge</a:t>
            </a:r>
          </a:p>
        </p:txBody>
      </p:sp>
      <p:grpSp>
        <p:nvGrpSpPr>
          <p:cNvPr id="17" name="Group 16">
            <a:extLst>
              <a:ext uri="{FF2B5EF4-FFF2-40B4-BE49-F238E27FC236}">
                <a16:creationId xmlns:a16="http://schemas.microsoft.com/office/drawing/2014/main" id="{2AEE189A-0A7C-708B-C625-34AAD8E6EF5E}"/>
              </a:ext>
            </a:extLst>
          </p:cNvPr>
          <p:cNvGrpSpPr/>
          <p:nvPr/>
        </p:nvGrpSpPr>
        <p:grpSpPr>
          <a:xfrm>
            <a:off x="8385111" y="400762"/>
            <a:ext cx="3717948" cy="739986"/>
            <a:chOff x="8581053" y="448063"/>
            <a:chExt cx="3717948" cy="739986"/>
          </a:xfrm>
        </p:grpSpPr>
        <p:sp>
          <p:nvSpPr>
            <p:cNvPr id="13" name="TextBox 12">
              <a:extLst>
                <a:ext uri="{FF2B5EF4-FFF2-40B4-BE49-F238E27FC236}">
                  <a16:creationId xmlns:a16="http://schemas.microsoft.com/office/drawing/2014/main" id="{DB1E80B6-7E0F-DD0E-F79B-7AC083B86F19}"/>
                </a:ext>
              </a:extLst>
            </p:cNvPr>
            <p:cNvSpPr txBox="1"/>
            <p:nvPr/>
          </p:nvSpPr>
          <p:spPr>
            <a:xfrm>
              <a:off x="9290180" y="449385"/>
              <a:ext cx="3008821" cy="738664"/>
            </a:xfrm>
            <a:prstGeom prst="rect">
              <a:avLst/>
            </a:prstGeom>
            <a:noFill/>
          </p:spPr>
          <p:txBody>
            <a:bodyPr wrap="square" rtlCol="0">
              <a:spAutoFit/>
            </a:bodyPr>
            <a:lstStyle/>
            <a:p>
              <a:r>
                <a:rPr lang="en-IN" sz="1400" b="1" dirty="0"/>
                <a:t>Akash Gupta</a:t>
              </a:r>
            </a:p>
            <a:p>
              <a:r>
                <a:rPr lang="en-IN" sz="1400" b="1" dirty="0"/>
                <a:t>Working Professional, 5 years in IBM</a:t>
              </a:r>
            </a:p>
            <a:p>
              <a:r>
                <a:rPr lang="en-IN" sz="1400" b="1" dirty="0"/>
                <a:t>29 years old, Bangalore</a:t>
              </a:r>
            </a:p>
          </p:txBody>
        </p:sp>
        <p:pic>
          <p:nvPicPr>
            <p:cNvPr id="2054" name="Picture 6" descr="Engineer ">
              <a:extLst>
                <a:ext uri="{FF2B5EF4-FFF2-40B4-BE49-F238E27FC236}">
                  <a16:creationId xmlns:a16="http://schemas.microsoft.com/office/drawing/2014/main" id="{86D468AB-DA29-4663-E030-467B824671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81053" y="448063"/>
              <a:ext cx="709127" cy="70912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extBox 13">
            <a:extLst>
              <a:ext uri="{FF2B5EF4-FFF2-40B4-BE49-F238E27FC236}">
                <a16:creationId xmlns:a16="http://schemas.microsoft.com/office/drawing/2014/main" id="{4554842B-2D41-3206-CE4A-ED034DA048FC}"/>
              </a:ext>
            </a:extLst>
          </p:cNvPr>
          <p:cNvSpPr txBox="1"/>
          <p:nvPr/>
        </p:nvSpPr>
        <p:spPr>
          <a:xfrm>
            <a:off x="8361480" y="1218907"/>
            <a:ext cx="3765210" cy="1015663"/>
          </a:xfrm>
          <a:prstGeom prst="rect">
            <a:avLst/>
          </a:prstGeom>
          <a:noFill/>
          <a:ln>
            <a:solidFill>
              <a:srgbClr val="E50914"/>
            </a:solidFill>
          </a:ln>
        </p:spPr>
        <p:txBody>
          <a:bodyPr wrap="square" rtlCol="0">
            <a:spAutoFit/>
          </a:bodyPr>
          <a:lstStyle/>
          <a:p>
            <a:pPr marL="285750" indent="-285750">
              <a:buFont typeface="Arial" panose="020B0604020202020204" pitchFamily="34" charset="0"/>
              <a:buChar char="•"/>
            </a:pPr>
            <a:r>
              <a:rPr lang="en-IN" sz="1200" dirty="0"/>
              <a:t>News 30min-1hr per day</a:t>
            </a:r>
          </a:p>
          <a:p>
            <a:pPr marL="285750" indent="-285750">
              <a:buFont typeface="Arial" panose="020B0604020202020204" pitchFamily="34" charset="0"/>
              <a:buChar char="•"/>
            </a:pPr>
            <a:r>
              <a:rPr lang="en-IN" sz="1200" dirty="0"/>
              <a:t>Movies &amp; Web shows 1-2 hr per day</a:t>
            </a:r>
          </a:p>
          <a:p>
            <a:pPr marL="285750" indent="-285750">
              <a:buFont typeface="Arial" panose="020B0604020202020204" pitchFamily="34" charset="0"/>
              <a:buChar char="•"/>
            </a:pPr>
            <a:r>
              <a:rPr lang="en-IN" sz="1200" dirty="0"/>
              <a:t>Has subscription of Netflix &amp; Amazon Prime</a:t>
            </a:r>
          </a:p>
          <a:p>
            <a:pPr marL="285750" indent="-285750">
              <a:buFont typeface="Arial" panose="020B0604020202020204" pitchFamily="34" charset="0"/>
              <a:buChar char="•"/>
            </a:pPr>
            <a:r>
              <a:rPr lang="en-IN" sz="1200" dirty="0"/>
              <a:t>Reads about global events from Inshorts, Money Control and few newspaper specific apps</a:t>
            </a:r>
          </a:p>
        </p:txBody>
      </p:sp>
      <p:sp>
        <p:nvSpPr>
          <p:cNvPr id="18" name="TextBox 17">
            <a:extLst>
              <a:ext uri="{FF2B5EF4-FFF2-40B4-BE49-F238E27FC236}">
                <a16:creationId xmlns:a16="http://schemas.microsoft.com/office/drawing/2014/main" id="{AE6F731E-4783-E1DE-2261-34901381DA76}"/>
              </a:ext>
            </a:extLst>
          </p:cNvPr>
          <p:cNvSpPr txBox="1"/>
          <p:nvPr/>
        </p:nvSpPr>
        <p:spPr>
          <a:xfrm>
            <a:off x="8361480" y="2353577"/>
            <a:ext cx="3765210" cy="1200329"/>
          </a:xfrm>
          <a:prstGeom prst="rect">
            <a:avLst/>
          </a:prstGeom>
          <a:noFill/>
          <a:ln>
            <a:solidFill>
              <a:srgbClr val="E50914"/>
            </a:solidFill>
          </a:ln>
        </p:spPr>
        <p:txBody>
          <a:bodyPr wrap="square" rtlCol="0">
            <a:spAutoFit/>
          </a:bodyPr>
          <a:lstStyle/>
          <a:p>
            <a:pPr marL="285750" indent="-285750">
              <a:buFont typeface="Arial" panose="020B0604020202020204" pitchFamily="34" charset="0"/>
              <a:buChar char="•"/>
            </a:pPr>
            <a:r>
              <a:rPr lang="en-IN" sz="1200" dirty="0"/>
              <a:t>Has very busy schedule prefers byte sized content to get updates</a:t>
            </a:r>
          </a:p>
          <a:p>
            <a:pPr marL="285750" indent="-285750">
              <a:buFont typeface="Arial" panose="020B0604020202020204" pitchFamily="34" charset="0"/>
              <a:buChar char="•"/>
            </a:pPr>
            <a:r>
              <a:rPr lang="en-IN" sz="1200" dirty="0"/>
              <a:t>Wants movies or shows related to major global happenings</a:t>
            </a:r>
          </a:p>
          <a:p>
            <a:pPr marL="285750" indent="-285750">
              <a:buFont typeface="Arial" panose="020B0604020202020204" pitchFamily="34" charset="0"/>
              <a:buChar char="•"/>
            </a:pPr>
            <a:r>
              <a:rPr lang="en-IN" sz="1200" dirty="0"/>
              <a:t>Has to perform tedious search for funding events and updates (wants to build a startup)</a:t>
            </a:r>
          </a:p>
        </p:txBody>
      </p:sp>
      <p:sp>
        <p:nvSpPr>
          <p:cNvPr id="6" name="Rectangle 5">
            <a:extLst>
              <a:ext uri="{FF2B5EF4-FFF2-40B4-BE49-F238E27FC236}">
                <a16:creationId xmlns:a16="http://schemas.microsoft.com/office/drawing/2014/main" id="{EDEADAE6-AF1A-AFC4-184E-780F99F89775}"/>
              </a:ext>
            </a:extLst>
          </p:cNvPr>
          <p:cNvSpPr/>
          <p:nvPr/>
        </p:nvSpPr>
        <p:spPr>
          <a:xfrm>
            <a:off x="0" y="356611"/>
            <a:ext cx="345240" cy="819242"/>
          </a:xfrm>
          <a:prstGeom prst="rect">
            <a:avLst/>
          </a:prstGeom>
          <a:solidFill>
            <a:srgbClr val="E50914"/>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IN" sz="1200" b="1" dirty="0"/>
              <a:t>PERSONA</a:t>
            </a:r>
          </a:p>
        </p:txBody>
      </p:sp>
      <p:sp>
        <p:nvSpPr>
          <p:cNvPr id="19" name="Rectangle 18">
            <a:extLst>
              <a:ext uri="{FF2B5EF4-FFF2-40B4-BE49-F238E27FC236}">
                <a16:creationId xmlns:a16="http://schemas.microsoft.com/office/drawing/2014/main" id="{22DC710A-7727-195F-4A04-658275C7303C}"/>
              </a:ext>
            </a:extLst>
          </p:cNvPr>
          <p:cNvSpPr/>
          <p:nvPr/>
        </p:nvSpPr>
        <p:spPr>
          <a:xfrm>
            <a:off x="0" y="1218127"/>
            <a:ext cx="345240" cy="1021220"/>
          </a:xfrm>
          <a:prstGeom prst="rect">
            <a:avLst/>
          </a:prstGeom>
          <a:solidFill>
            <a:srgbClr val="E50914"/>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IN" sz="1200" b="1" dirty="0"/>
              <a:t>USAGE PATTERN</a:t>
            </a:r>
          </a:p>
        </p:txBody>
      </p:sp>
      <p:sp>
        <p:nvSpPr>
          <p:cNvPr id="20" name="Rectangle 19">
            <a:extLst>
              <a:ext uri="{FF2B5EF4-FFF2-40B4-BE49-F238E27FC236}">
                <a16:creationId xmlns:a16="http://schemas.microsoft.com/office/drawing/2014/main" id="{91872058-4427-7B93-A6F6-A0879478FC0C}"/>
              </a:ext>
            </a:extLst>
          </p:cNvPr>
          <p:cNvSpPr/>
          <p:nvPr/>
        </p:nvSpPr>
        <p:spPr>
          <a:xfrm>
            <a:off x="0" y="2353576"/>
            <a:ext cx="345240" cy="1200329"/>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IN" sz="1200" b="1" dirty="0"/>
              <a:t>PAIN POINTS</a:t>
            </a:r>
          </a:p>
        </p:txBody>
      </p:sp>
      <p:sp>
        <p:nvSpPr>
          <p:cNvPr id="21" name="TextBox 20">
            <a:extLst>
              <a:ext uri="{FF2B5EF4-FFF2-40B4-BE49-F238E27FC236}">
                <a16:creationId xmlns:a16="http://schemas.microsoft.com/office/drawing/2014/main" id="{6DCBDDEF-64E0-E1F8-72B9-AC8E8C646308}"/>
              </a:ext>
            </a:extLst>
          </p:cNvPr>
          <p:cNvSpPr txBox="1"/>
          <p:nvPr/>
        </p:nvSpPr>
        <p:spPr>
          <a:xfrm>
            <a:off x="0" y="3658279"/>
            <a:ext cx="12192000" cy="523220"/>
          </a:xfrm>
          <a:prstGeom prst="rect">
            <a:avLst/>
          </a:prstGeom>
          <a:noFill/>
          <a:ln>
            <a:solidFill>
              <a:srgbClr val="E50914"/>
            </a:solidFill>
          </a:ln>
        </p:spPr>
        <p:txBody>
          <a:bodyPr wrap="square" rtlCol="0">
            <a:spAutoFit/>
          </a:bodyPr>
          <a:lstStyle/>
          <a:p>
            <a:pPr algn="ctr"/>
            <a:r>
              <a:rPr lang="en-IN" sz="1400" b="1" dirty="0"/>
              <a:t>Introducing </a:t>
            </a:r>
            <a:r>
              <a:rPr lang="en-IN" sz="1400" b="1" dirty="0">
                <a:solidFill>
                  <a:srgbClr val="E50914"/>
                </a:solidFill>
              </a:rPr>
              <a:t>Netbriefs</a:t>
            </a:r>
            <a:r>
              <a:rPr lang="en-IN" sz="1400" b="1" dirty="0"/>
              <a:t>, an app with cumulated specific industry based events at one place and links these events to certain references like Movies &amp; Web Shows on Netflix, thus increasing content consumption</a:t>
            </a:r>
          </a:p>
        </p:txBody>
      </p:sp>
      <p:grpSp>
        <p:nvGrpSpPr>
          <p:cNvPr id="26" name="Group 25">
            <a:extLst>
              <a:ext uri="{FF2B5EF4-FFF2-40B4-BE49-F238E27FC236}">
                <a16:creationId xmlns:a16="http://schemas.microsoft.com/office/drawing/2014/main" id="{6288CD85-3666-8420-0F8D-E84E0647B7AA}"/>
              </a:ext>
            </a:extLst>
          </p:cNvPr>
          <p:cNvGrpSpPr/>
          <p:nvPr/>
        </p:nvGrpSpPr>
        <p:grpSpPr>
          <a:xfrm>
            <a:off x="35853" y="4248546"/>
            <a:ext cx="1102481" cy="2572129"/>
            <a:chOff x="1907171" y="4381487"/>
            <a:chExt cx="944808" cy="1970400"/>
          </a:xfrm>
        </p:grpSpPr>
        <p:grpSp>
          <p:nvGrpSpPr>
            <p:cNvPr id="25" name="Group 24">
              <a:extLst>
                <a:ext uri="{FF2B5EF4-FFF2-40B4-BE49-F238E27FC236}">
                  <a16:creationId xmlns:a16="http://schemas.microsoft.com/office/drawing/2014/main" id="{D4AA36B5-2EFA-2AA7-C75F-8B1393FDEA5F}"/>
                </a:ext>
              </a:extLst>
            </p:cNvPr>
            <p:cNvGrpSpPr/>
            <p:nvPr/>
          </p:nvGrpSpPr>
          <p:grpSpPr>
            <a:xfrm>
              <a:off x="1907171" y="4381487"/>
              <a:ext cx="944808" cy="1970400"/>
              <a:chOff x="1645914" y="4764042"/>
              <a:chExt cx="944808" cy="1970400"/>
            </a:xfrm>
          </p:grpSpPr>
          <p:pic>
            <p:nvPicPr>
              <p:cNvPr id="3076" name="Picture 4" descr="Netflix app stuck at homepage">
                <a:extLst>
                  <a:ext uri="{FF2B5EF4-FFF2-40B4-BE49-F238E27FC236}">
                    <a16:creationId xmlns:a16="http://schemas.microsoft.com/office/drawing/2014/main" id="{9F89AAC1-DF92-CA5A-55E9-3820B86AFA8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6153"/>
              <a:stretch/>
            </p:blipFill>
            <p:spPr bwMode="auto">
              <a:xfrm>
                <a:off x="1645914" y="4764042"/>
                <a:ext cx="944808" cy="1970400"/>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EF9AC36F-947F-4F78-6724-DAAD7C4F8393}"/>
                  </a:ext>
                </a:extLst>
              </p:cNvPr>
              <p:cNvSpPr/>
              <p:nvPr/>
            </p:nvSpPr>
            <p:spPr>
              <a:xfrm>
                <a:off x="1782147" y="5561045"/>
                <a:ext cx="699796" cy="24259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pic>
          <p:nvPicPr>
            <p:cNvPr id="3074" name="Picture 2">
              <a:extLst>
                <a:ext uri="{FF2B5EF4-FFF2-40B4-BE49-F238E27FC236}">
                  <a16:creationId xmlns:a16="http://schemas.microsoft.com/office/drawing/2014/main" id="{8B54D1DA-520A-DFFD-2D1A-8797131C0A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29677" y="5264336"/>
              <a:ext cx="699796" cy="20470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7" name="Group 36">
            <a:extLst>
              <a:ext uri="{FF2B5EF4-FFF2-40B4-BE49-F238E27FC236}">
                <a16:creationId xmlns:a16="http://schemas.microsoft.com/office/drawing/2014/main" id="{3029C47E-3E00-0F60-DD3F-7A6039193C83}"/>
              </a:ext>
            </a:extLst>
          </p:cNvPr>
          <p:cNvGrpSpPr/>
          <p:nvPr/>
        </p:nvGrpSpPr>
        <p:grpSpPr>
          <a:xfrm>
            <a:off x="1222308" y="4284003"/>
            <a:ext cx="10951029" cy="307777"/>
            <a:chOff x="1240970" y="4302665"/>
            <a:chExt cx="10951029" cy="307777"/>
          </a:xfrm>
        </p:grpSpPr>
        <p:sp>
          <p:nvSpPr>
            <p:cNvPr id="33" name="TextBox 32">
              <a:extLst>
                <a:ext uri="{FF2B5EF4-FFF2-40B4-BE49-F238E27FC236}">
                  <a16:creationId xmlns:a16="http://schemas.microsoft.com/office/drawing/2014/main" id="{7A68504A-AA54-EFA3-7373-F4814386F057}"/>
                </a:ext>
              </a:extLst>
            </p:cNvPr>
            <p:cNvSpPr txBox="1"/>
            <p:nvPr/>
          </p:nvSpPr>
          <p:spPr>
            <a:xfrm>
              <a:off x="1240970" y="4302665"/>
              <a:ext cx="10951029" cy="307777"/>
            </a:xfrm>
            <a:prstGeom prst="rect">
              <a:avLst/>
            </a:prstGeom>
            <a:solidFill>
              <a:srgbClr val="E50914">
                <a:alpha val="21000"/>
              </a:srgbClr>
            </a:solidFill>
            <a:ln>
              <a:solidFill>
                <a:srgbClr val="E50914"/>
              </a:solidFill>
            </a:ln>
          </p:spPr>
          <p:txBody>
            <a:bodyPr wrap="square" rtlCol="0">
              <a:spAutoFit/>
            </a:bodyPr>
            <a:lstStyle/>
            <a:p>
              <a:pPr algn="ctr"/>
              <a:r>
                <a:rPr lang="en-IN" sz="1400" b="1" dirty="0"/>
                <a:t>Developing the user acquisition strategy for </a:t>
              </a:r>
            </a:p>
          </p:txBody>
        </p:sp>
        <p:pic>
          <p:nvPicPr>
            <p:cNvPr id="36" name="Picture 2">
              <a:extLst>
                <a:ext uri="{FF2B5EF4-FFF2-40B4-BE49-F238E27FC236}">
                  <a16:creationId xmlns:a16="http://schemas.microsoft.com/office/drawing/2014/main" id="{D5B14B83-2CDC-DF37-2A5D-C26E45E2315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47448" y="4337757"/>
              <a:ext cx="759920" cy="255583"/>
            </a:xfrm>
            <a:prstGeom prst="rect">
              <a:avLst/>
            </a:prstGeom>
            <a:noFill/>
            <a:ln>
              <a:noFill/>
            </a:ln>
            <a:extLst>
              <a:ext uri="{909E8E84-426E-40DD-AFC4-6F175D3DCCD1}">
                <a14:hiddenFill xmlns:a14="http://schemas.microsoft.com/office/drawing/2010/main">
                  <a:solidFill>
                    <a:srgbClr val="FFFFFF"/>
                  </a:solidFill>
                </a14:hiddenFill>
              </a:ext>
            </a:extLst>
          </p:spPr>
        </p:pic>
      </p:grpSp>
      <p:grpSp>
        <p:nvGrpSpPr>
          <p:cNvPr id="2055" name="Group 2054">
            <a:extLst>
              <a:ext uri="{FF2B5EF4-FFF2-40B4-BE49-F238E27FC236}">
                <a16:creationId xmlns:a16="http://schemas.microsoft.com/office/drawing/2014/main" id="{C2425A35-8A4B-7EA5-074F-C8B2EE475DED}"/>
              </a:ext>
            </a:extLst>
          </p:cNvPr>
          <p:cNvGrpSpPr/>
          <p:nvPr/>
        </p:nvGrpSpPr>
        <p:grpSpPr>
          <a:xfrm>
            <a:off x="1250300" y="4658033"/>
            <a:ext cx="5589039" cy="621453"/>
            <a:chOff x="1222307" y="4648702"/>
            <a:chExt cx="5589039" cy="621453"/>
          </a:xfrm>
        </p:grpSpPr>
        <p:grpSp>
          <p:nvGrpSpPr>
            <p:cNvPr id="58" name="Group 57">
              <a:extLst>
                <a:ext uri="{FF2B5EF4-FFF2-40B4-BE49-F238E27FC236}">
                  <a16:creationId xmlns:a16="http://schemas.microsoft.com/office/drawing/2014/main" id="{25DE31FC-BD41-F71B-BD7C-309906DBE4A8}"/>
                </a:ext>
              </a:extLst>
            </p:cNvPr>
            <p:cNvGrpSpPr/>
            <p:nvPr/>
          </p:nvGrpSpPr>
          <p:grpSpPr>
            <a:xfrm>
              <a:off x="1222307" y="4731606"/>
              <a:ext cx="5589039" cy="432321"/>
              <a:chOff x="1222308" y="4731606"/>
              <a:chExt cx="4061314" cy="432321"/>
            </a:xfrm>
          </p:grpSpPr>
          <p:sp>
            <p:nvSpPr>
              <p:cNvPr id="43" name="Rectangle 42">
                <a:extLst>
                  <a:ext uri="{FF2B5EF4-FFF2-40B4-BE49-F238E27FC236}">
                    <a16:creationId xmlns:a16="http://schemas.microsoft.com/office/drawing/2014/main" id="{AB79E113-04FC-44DC-238C-21D592BDA427}"/>
                  </a:ext>
                </a:extLst>
              </p:cNvPr>
              <p:cNvSpPr/>
              <p:nvPr/>
            </p:nvSpPr>
            <p:spPr>
              <a:xfrm>
                <a:off x="3312371" y="4731607"/>
                <a:ext cx="842864" cy="428221"/>
              </a:xfrm>
              <a:prstGeom prst="rect">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38" name="Rectangle 37">
                <a:extLst>
                  <a:ext uri="{FF2B5EF4-FFF2-40B4-BE49-F238E27FC236}">
                    <a16:creationId xmlns:a16="http://schemas.microsoft.com/office/drawing/2014/main" id="{DF0DB39B-555D-FEC9-07CC-512E3331AA86}"/>
                  </a:ext>
                </a:extLst>
              </p:cNvPr>
              <p:cNvSpPr/>
              <p:nvPr/>
            </p:nvSpPr>
            <p:spPr>
              <a:xfrm>
                <a:off x="1222308" y="4731608"/>
                <a:ext cx="746451" cy="428221"/>
              </a:xfrm>
              <a:prstGeom prst="rect">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tx1"/>
                    </a:solidFill>
                  </a:rPr>
                  <a:t>Show creators</a:t>
                </a:r>
              </a:p>
            </p:txBody>
          </p:sp>
          <p:sp>
            <p:nvSpPr>
              <p:cNvPr id="39" name="Rectangle 38">
                <a:extLst>
                  <a:ext uri="{FF2B5EF4-FFF2-40B4-BE49-F238E27FC236}">
                    <a16:creationId xmlns:a16="http://schemas.microsoft.com/office/drawing/2014/main" id="{8C4FDBEE-D5E9-54A1-67D0-83685C90A8E6}"/>
                  </a:ext>
                </a:extLst>
              </p:cNvPr>
              <p:cNvSpPr/>
              <p:nvPr/>
            </p:nvSpPr>
            <p:spPr>
              <a:xfrm>
                <a:off x="2273559" y="4735706"/>
                <a:ext cx="746451" cy="428221"/>
              </a:xfrm>
              <a:prstGeom prst="rect">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tx1"/>
                    </a:solidFill>
                  </a:rPr>
                  <a:t>Content Provider</a:t>
                </a:r>
              </a:p>
            </p:txBody>
          </p:sp>
          <p:pic>
            <p:nvPicPr>
              <p:cNvPr id="41" name="Picture 2">
                <a:extLst>
                  <a:ext uri="{FF2B5EF4-FFF2-40B4-BE49-F238E27FC236}">
                    <a16:creationId xmlns:a16="http://schemas.microsoft.com/office/drawing/2014/main" id="{0D235C70-6386-1D69-7817-812381E0E17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52803" y="4831161"/>
                <a:ext cx="759920" cy="255583"/>
              </a:xfrm>
              <a:prstGeom prst="rect">
                <a:avLst/>
              </a:prstGeom>
              <a:noFill/>
              <a:extLst>
                <a:ext uri="{909E8E84-426E-40DD-AFC4-6F175D3DCCD1}">
                  <a14:hiddenFill xmlns:a14="http://schemas.microsoft.com/office/drawing/2010/main">
                    <a:solidFill>
                      <a:srgbClr val="FFFFFF"/>
                    </a:solidFill>
                  </a14:hiddenFill>
                </a:ext>
              </a:extLst>
            </p:spPr>
          </p:pic>
          <p:sp>
            <p:nvSpPr>
              <p:cNvPr id="44" name="Rectangle 43">
                <a:extLst>
                  <a:ext uri="{FF2B5EF4-FFF2-40B4-BE49-F238E27FC236}">
                    <a16:creationId xmlns:a16="http://schemas.microsoft.com/office/drawing/2014/main" id="{F8946CA6-8B86-389C-0790-6572797F1044}"/>
                  </a:ext>
                </a:extLst>
              </p:cNvPr>
              <p:cNvSpPr/>
              <p:nvPr/>
            </p:nvSpPr>
            <p:spPr>
              <a:xfrm>
                <a:off x="4440758" y="4731606"/>
                <a:ext cx="842864" cy="428221"/>
              </a:xfrm>
              <a:prstGeom prst="rect">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tx1"/>
                    </a:solidFill>
                  </a:rPr>
                  <a:t>Customers</a:t>
                </a:r>
              </a:p>
            </p:txBody>
          </p:sp>
          <p:cxnSp>
            <p:nvCxnSpPr>
              <p:cNvPr id="46" name="Straight Arrow Connector 45">
                <a:extLst>
                  <a:ext uri="{FF2B5EF4-FFF2-40B4-BE49-F238E27FC236}">
                    <a16:creationId xmlns:a16="http://schemas.microsoft.com/office/drawing/2014/main" id="{BDDEB280-449F-4751-1F12-B802BBDB5437}"/>
                  </a:ext>
                </a:extLst>
              </p:cNvPr>
              <p:cNvCxnSpPr/>
              <p:nvPr/>
            </p:nvCxnSpPr>
            <p:spPr>
              <a:xfrm>
                <a:off x="1968759" y="4831161"/>
                <a:ext cx="304800" cy="0"/>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DF695D99-EC2F-6DAF-A85C-DDBE279AF754}"/>
                  </a:ext>
                </a:extLst>
              </p:cNvPr>
              <p:cNvCxnSpPr/>
              <p:nvPr/>
            </p:nvCxnSpPr>
            <p:spPr>
              <a:xfrm>
                <a:off x="3020010" y="4831161"/>
                <a:ext cx="292361" cy="0"/>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D18CE06C-0AD5-62D7-1787-D0A63AF349A1}"/>
                  </a:ext>
                </a:extLst>
              </p:cNvPr>
              <p:cNvCxnSpPr/>
              <p:nvPr/>
            </p:nvCxnSpPr>
            <p:spPr>
              <a:xfrm>
                <a:off x="4155235" y="4831161"/>
                <a:ext cx="285523" cy="0"/>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2DCBECDB-2C61-FF6A-DDB7-F95E5107380D}"/>
                  </a:ext>
                </a:extLst>
              </p:cNvPr>
              <p:cNvCxnSpPr>
                <a:cxnSpLocks/>
              </p:cNvCxnSpPr>
              <p:nvPr/>
            </p:nvCxnSpPr>
            <p:spPr>
              <a:xfrm flipH="1">
                <a:off x="1959121" y="5049420"/>
                <a:ext cx="314438" cy="0"/>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7EE624F-C32C-0C8C-A927-7B0A37BDC2C3}"/>
                  </a:ext>
                </a:extLst>
              </p:cNvPr>
              <p:cNvCxnSpPr>
                <a:cxnSpLocks/>
              </p:cNvCxnSpPr>
              <p:nvPr/>
            </p:nvCxnSpPr>
            <p:spPr>
              <a:xfrm flipH="1">
                <a:off x="3024666" y="5063421"/>
                <a:ext cx="285853" cy="0"/>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44424D2F-24BE-EE2C-6D08-390082E81148}"/>
                  </a:ext>
                </a:extLst>
              </p:cNvPr>
              <p:cNvCxnSpPr>
                <a:cxnSpLocks/>
              </p:cNvCxnSpPr>
              <p:nvPr/>
            </p:nvCxnSpPr>
            <p:spPr>
              <a:xfrm flipH="1">
                <a:off x="4150866" y="5063420"/>
                <a:ext cx="285853" cy="0"/>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grpSp>
        <p:sp>
          <p:nvSpPr>
            <p:cNvPr id="59" name="TextBox 58">
              <a:extLst>
                <a:ext uri="{FF2B5EF4-FFF2-40B4-BE49-F238E27FC236}">
                  <a16:creationId xmlns:a16="http://schemas.microsoft.com/office/drawing/2014/main" id="{FEF90160-8507-E298-7E45-C6FC72D44552}"/>
                </a:ext>
              </a:extLst>
            </p:cNvPr>
            <p:cNvSpPr txBox="1"/>
            <p:nvPr/>
          </p:nvSpPr>
          <p:spPr>
            <a:xfrm>
              <a:off x="3665989" y="4795732"/>
              <a:ext cx="497021" cy="307777"/>
            </a:xfrm>
            <a:prstGeom prst="rect">
              <a:avLst/>
            </a:prstGeom>
            <a:noFill/>
          </p:spPr>
          <p:txBody>
            <a:bodyPr wrap="square" rtlCol="0">
              <a:spAutoFit/>
            </a:bodyPr>
            <a:lstStyle/>
            <a:p>
              <a:pPr algn="ctr"/>
              <a:r>
                <a:rPr lang="en-IN" sz="700" b="1" dirty="0"/>
                <a:t>Limited License</a:t>
              </a:r>
            </a:p>
          </p:txBody>
        </p:sp>
        <p:sp>
          <p:nvSpPr>
            <p:cNvPr id="60" name="TextBox 59">
              <a:extLst>
                <a:ext uri="{FF2B5EF4-FFF2-40B4-BE49-F238E27FC236}">
                  <a16:creationId xmlns:a16="http://schemas.microsoft.com/office/drawing/2014/main" id="{0B9F8A11-0163-9416-50B6-1249E45083E5}"/>
                </a:ext>
              </a:extLst>
            </p:cNvPr>
            <p:cNvSpPr txBox="1"/>
            <p:nvPr/>
          </p:nvSpPr>
          <p:spPr>
            <a:xfrm>
              <a:off x="5224347" y="5049420"/>
              <a:ext cx="497021" cy="200055"/>
            </a:xfrm>
            <a:prstGeom prst="rect">
              <a:avLst/>
            </a:prstGeom>
            <a:noFill/>
          </p:spPr>
          <p:txBody>
            <a:bodyPr wrap="square" rtlCol="0">
              <a:spAutoFit/>
            </a:bodyPr>
            <a:lstStyle/>
            <a:p>
              <a:pPr algn="ctr"/>
              <a:r>
                <a:rPr lang="en-IN" sz="700" b="1" dirty="0"/>
                <a:t>Data</a:t>
              </a:r>
            </a:p>
          </p:txBody>
        </p:sp>
        <p:sp>
          <p:nvSpPr>
            <p:cNvPr id="61" name="TextBox 60">
              <a:extLst>
                <a:ext uri="{FF2B5EF4-FFF2-40B4-BE49-F238E27FC236}">
                  <a16:creationId xmlns:a16="http://schemas.microsoft.com/office/drawing/2014/main" id="{0BE8162D-4678-16CA-CB86-747DEC602AF7}"/>
                </a:ext>
              </a:extLst>
            </p:cNvPr>
            <p:cNvSpPr txBox="1"/>
            <p:nvPr/>
          </p:nvSpPr>
          <p:spPr>
            <a:xfrm>
              <a:off x="2228036" y="5018643"/>
              <a:ext cx="497021" cy="230832"/>
            </a:xfrm>
            <a:prstGeom prst="rect">
              <a:avLst/>
            </a:prstGeom>
            <a:noFill/>
          </p:spPr>
          <p:txBody>
            <a:bodyPr wrap="square" rtlCol="0">
              <a:spAutoFit/>
            </a:bodyPr>
            <a:lstStyle/>
            <a:p>
              <a:pPr algn="ctr"/>
              <a:r>
                <a:rPr lang="en-IN" sz="900" b="1" dirty="0"/>
                <a:t>$</a:t>
              </a:r>
            </a:p>
          </p:txBody>
        </p:sp>
        <p:sp>
          <p:nvSpPr>
            <p:cNvPr id="62" name="TextBox 61">
              <a:extLst>
                <a:ext uri="{FF2B5EF4-FFF2-40B4-BE49-F238E27FC236}">
                  <a16:creationId xmlns:a16="http://schemas.microsoft.com/office/drawing/2014/main" id="{639B4184-7C0B-D550-DDBA-2B37EFD58A19}"/>
                </a:ext>
              </a:extLst>
            </p:cNvPr>
            <p:cNvSpPr txBox="1"/>
            <p:nvPr/>
          </p:nvSpPr>
          <p:spPr>
            <a:xfrm>
              <a:off x="3695258" y="5039323"/>
              <a:ext cx="497021" cy="230832"/>
            </a:xfrm>
            <a:prstGeom prst="rect">
              <a:avLst/>
            </a:prstGeom>
            <a:noFill/>
          </p:spPr>
          <p:txBody>
            <a:bodyPr wrap="square" rtlCol="0">
              <a:spAutoFit/>
            </a:bodyPr>
            <a:lstStyle/>
            <a:p>
              <a:pPr algn="ctr"/>
              <a:r>
                <a:rPr lang="en-IN" sz="900" b="1" dirty="0"/>
                <a:t>$</a:t>
              </a:r>
            </a:p>
          </p:txBody>
        </p:sp>
        <p:sp>
          <p:nvSpPr>
            <p:cNvPr id="63" name="TextBox 62">
              <a:extLst>
                <a:ext uri="{FF2B5EF4-FFF2-40B4-BE49-F238E27FC236}">
                  <a16:creationId xmlns:a16="http://schemas.microsoft.com/office/drawing/2014/main" id="{6AB3667E-CB4A-4277-F2D6-F50A43B1E6D0}"/>
                </a:ext>
              </a:extLst>
            </p:cNvPr>
            <p:cNvSpPr txBox="1"/>
            <p:nvPr/>
          </p:nvSpPr>
          <p:spPr>
            <a:xfrm>
              <a:off x="5212909" y="4648702"/>
              <a:ext cx="497021" cy="230832"/>
            </a:xfrm>
            <a:prstGeom prst="rect">
              <a:avLst/>
            </a:prstGeom>
            <a:noFill/>
          </p:spPr>
          <p:txBody>
            <a:bodyPr wrap="square" rtlCol="0">
              <a:spAutoFit/>
            </a:bodyPr>
            <a:lstStyle/>
            <a:p>
              <a:pPr algn="ctr"/>
              <a:r>
                <a:rPr lang="en-IN" sz="900" b="1" dirty="0"/>
                <a:t>$</a:t>
              </a:r>
            </a:p>
          </p:txBody>
        </p:sp>
      </p:grpSp>
      <p:sp>
        <p:nvSpPr>
          <p:cNvPr id="2048" name="TextBox 2047">
            <a:extLst>
              <a:ext uri="{FF2B5EF4-FFF2-40B4-BE49-F238E27FC236}">
                <a16:creationId xmlns:a16="http://schemas.microsoft.com/office/drawing/2014/main" id="{E7817607-98CE-CBAF-6F02-A4EDA3094A1E}"/>
              </a:ext>
            </a:extLst>
          </p:cNvPr>
          <p:cNvSpPr txBox="1"/>
          <p:nvPr/>
        </p:nvSpPr>
        <p:spPr>
          <a:xfrm>
            <a:off x="1222307" y="5570784"/>
            <a:ext cx="5658106" cy="1200329"/>
          </a:xfrm>
          <a:prstGeom prst="rect">
            <a:avLst/>
          </a:prstGeom>
          <a:noFill/>
          <a:ln>
            <a:solidFill>
              <a:srgbClr val="E50914"/>
            </a:solidFill>
          </a:ln>
        </p:spPr>
        <p:txBody>
          <a:bodyPr wrap="square" rtlCol="0">
            <a:spAutoFit/>
          </a:bodyPr>
          <a:lstStyle/>
          <a:p>
            <a:r>
              <a:rPr lang="en-IN" sz="1200" dirty="0"/>
              <a:t>Multiple creators on YouTube create event specific content which garner high viewership among users.</a:t>
            </a:r>
            <a:r>
              <a:rPr lang="en-US" sz="1200" b="0" i="0" dirty="0">
                <a:solidFill>
                  <a:srgbClr val="292929"/>
                </a:solidFill>
                <a:effectLst/>
                <a:latin typeface="source-serif-pro"/>
              </a:rPr>
              <a:t> Net</a:t>
            </a:r>
            <a:r>
              <a:rPr lang="en-US" sz="1200" dirty="0">
                <a:solidFill>
                  <a:srgbClr val="292929"/>
                </a:solidFill>
                <a:latin typeface="source-serif-pro"/>
              </a:rPr>
              <a:t>Briefs would acquire their content to develop </a:t>
            </a:r>
            <a:r>
              <a:rPr lang="en-US" sz="1200" b="1" dirty="0">
                <a:solidFill>
                  <a:srgbClr val="292929"/>
                </a:solidFill>
                <a:latin typeface="source-serif-pro"/>
              </a:rPr>
              <a:t>byte sized content</a:t>
            </a:r>
            <a:r>
              <a:rPr lang="en-US" sz="1200" dirty="0">
                <a:solidFill>
                  <a:srgbClr val="292929"/>
                </a:solidFill>
                <a:latin typeface="source-serif-pro"/>
              </a:rPr>
              <a:t>, typically in form of infographics or short videos (&lt;1 min or 1-2 mins, depending on the event). These events would then have </a:t>
            </a:r>
            <a:r>
              <a:rPr lang="en-US" sz="1200" b="1" dirty="0">
                <a:solidFill>
                  <a:srgbClr val="292929"/>
                </a:solidFill>
                <a:latin typeface="source-serif-pro"/>
              </a:rPr>
              <a:t>references</a:t>
            </a:r>
            <a:r>
              <a:rPr lang="en-US" sz="1200" dirty="0">
                <a:solidFill>
                  <a:srgbClr val="292929"/>
                </a:solidFill>
                <a:latin typeface="source-serif-pro"/>
              </a:rPr>
              <a:t>, linking to movies or shows or documentaries which depict or portray these events. These links to be added to Netflix watch list. Use the </a:t>
            </a:r>
            <a:r>
              <a:rPr lang="en-US" sz="1200" b="1" dirty="0">
                <a:solidFill>
                  <a:srgbClr val="292929"/>
                </a:solidFill>
                <a:latin typeface="source-serif-pro"/>
              </a:rPr>
              <a:t>3Vs: Voice, Video and Vernacular </a:t>
            </a:r>
            <a:r>
              <a:rPr lang="en-US" sz="1200" dirty="0">
                <a:solidFill>
                  <a:srgbClr val="292929"/>
                </a:solidFill>
                <a:latin typeface="source-serif-pro"/>
              </a:rPr>
              <a:t>to promote high interaction</a:t>
            </a:r>
            <a:endParaRPr lang="en-IN" sz="1200" dirty="0"/>
          </a:p>
        </p:txBody>
      </p:sp>
      <p:sp>
        <p:nvSpPr>
          <p:cNvPr id="2051" name="TextBox 2050">
            <a:extLst>
              <a:ext uri="{FF2B5EF4-FFF2-40B4-BE49-F238E27FC236}">
                <a16:creationId xmlns:a16="http://schemas.microsoft.com/office/drawing/2014/main" id="{7C79AA29-F3C6-0AF7-5712-4BB3571251BB}"/>
              </a:ext>
            </a:extLst>
          </p:cNvPr>
          <p:cNvSpPr txBox="1"/>
          <p:nvPr/>
        </p:nvSpPr>
        <p:spPr>
          <a:xfrm>
            <a:off x="1222307" y="5206888"/>
            <a:ext cx="5658106" cy="276999"/>
          </a:xfrm>
          <a:prstGeom prst="rect">
            <a:avLst/>
          </a:prstGeom>
          <a:noFill/>
        </p:spPr>
        <p:txBody>
          <a:bodyPr wrap="square">
            <a:spAutoFit/>
          </a:bodyPr>
          <a:lstStyle/>
          <a:p>
            <a:pPr algn="ctr"/>
            <a:r>
              <a:rPr lang="en-IN" sz="1200" b="1" dirty="0"/>
              <a:t>Value chain to drive a content driven strategy for user acquisition on the platform</a:t>
            </a:r>
          </a:p>
        </p:txBody>
      </p:sp>
      <p:grpSp>
        <p:nvGrpSpPr>
          <p:cNvPr id="2059" name="Group 2058">
            <a:extLst>
              <a:ext uri="{FF2B5EF4-FFF2-40B4-BE49-F238E27FC236}">
                <a16:creationId xmlns:a16="http://schemas.microsoft.com/office/drawing/2014/main" id="{25395FB5-710E-80C9-8780-3D5490C99A32}"/>
              </a:ext>
            </a:extLst>
          </p:cNvPr>
          <p:cNvGrpSpPr/>
          <p:nvPr/>
        </p:nvGrpSpPr>
        <p:grpSpPr>
          <a:xfrm>
            <a:off x="6964386" y="4731607"/>
            <a:ext cx="2040795" cy="2039505"/>
            <a:chOff x="6972078" y="4593339"/>
            <a:chExt cx="3086100" cy="2018241"/>
          </a:xfrm>
        </p:grpSpPr>
        <p:pic>
          <p:nvPicPr>
            <p:cNvPr id="2057" name="Picture 2056" descr="A screenshot of a video game&#10;&#10;Description automatically generated with low confidence">
              <a:extLst>
                <a:ext uri="{FF2B5EF4-FFF2-40B4-BE49-F238E27FC236}">
                  <a16:creationId xmlns:a16="http://schemas.microsoft.com/office/drawing/2014/main" id="{0F7646B4-E6EE-992A-9650-0060CCE569FF}"/>
                </a:ext>
              </a:extLst>
            </p:cNvPr>
            <p:cNvPicPr>
              <a:picLocks noChangeAspect="1"/>
            </p:cNvPicPr>
            <p:nvPr/>
          </p:nvPicPr>
          <p:blipFill rotWithShape="1">
            <a:blip r:embed="rId7">
              <a:extLst>
                <a:ext uri="{28A0092B-C50C-407E-A947-70E740481C1C}">
                  <a14:useLocalDpi xmlns:a14="http://schemas.microsoft.com/office/drawing/2010/main" val="0"/>
                </a:ext>
              </a:extLst>
            </a:blip>
            <a:srcRect t="68245" b="2326"/>
            <a:stretch/>
          </p:blipFill>
          <p:spPr>
            <a:xfrm>
              <a:off x="6972078" y="4593339"/>
              <a:ext cx="3086100" cy="2018241"/>
            </a:xfrm>
            <a:prstGeom prst="rect">
              <a:avLst/>
            </a:prstGeom>
          </p:spPr>
        </p:pic>
        <p:sp>
          <p:nvSpPr>
            <p:cNvPr id="2058" name="TextBox 2057">
              <a:extLst>
                <a:ext uri="{FF2B5EF4-FFF2-40B4-BE49-F238E27FC236}">
                  <a16:creationId xmlns:a16="http://schemas.microsoft.com/office/drawing/2014/main" id="{F4C5523D-D2C2-D4B3-9383-B249B7DCBBC3}"/>
                </a:ext>
              </a:extLst>
            </p:cNvPr>
            <p:cNvSpPr txBox="1"/>
            <p:nvPr/>
          </p:nvSpPr>
          <p:spPr>
            <a:xfrm>
              <a:off x="7483570" y="4914415"/>
              <a:ext cx="1318095" cy="276999"/>
            </a:xfrm>
            <a:prstGeom prst="rect">
              <a:avLst/>
            </a:prstGeom>
            <a:solidFill>
              <a:schemeClr val="bg2">
                <a:lumMod val="10000"/>
              </a:schemeClr>
            </a:solidFill>
          </p:spPr>
          <p:txBody>
            <a:bodyPr wrap="square" rtlCol="0">
              <a:spAutoFit/>
            </a:bodyPr>
            <a:lstStyle/>
            <a:p>
              <a:r>
                <a:rPr lang="en-IN" sz="1200" dirty="0">
                  <a:solidFill>
                    <a:schemeClr val="bg1"/>
                  </a:solidFill>
                </a:rPr>
                <a:t>References</a:t>
              </a:r>
            </a:p>
          </p:txBody>
        </p:sp>
        <p:pic>
          <p:nvPicPr>
            <p:cNvPr id="3086" name="Picture 14" descr="Link">
              <a:extLst>
                <a:ext uri="{FF2B5EF4-FFF2-40B4-BE49-F238E27FC236}">
                  <a16:creationId xmlns:a16="http://schemas.microsoft.com/office/drawing/2014/main" id="{94943C0C-A06A-005E-132F-751B01236AA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24537" y="4882959"/>
              <a:ext cx="359033" cy="35903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72" name="Group 2071">
            <a:extLst>
              <a:ext uri="{FF2B5EF4-FFF2-40B4-BE49-F238E27FC236}">
                <a16:creationId xmlns:a16="http://schemas.microsoft.com/office/drawing/2014/main" id="{B8B4E48F-1A27-213F-3549-ADDF64231D59}"/>
              </a:ext>
            </a:extLst>
          </p:cNvPr>
          <p:cNvGrpSpPr/>
          <p:nvPr/>
        </p:nvGrpSpPr>
        <p:grpSpPr>
          <a:xfrm>
            <a:off x="9061667" y="5039523"/>
            <a:ext cx="3094480" cy="1678089"/>
            <a:chOff x="9061667" y="4740936"/>
            <a:chExt cx="3094480" cy="1678089"/>
          </a:xfrm>
        </p:grpSpPr>
        <p:sp>
          <p:nvSpPr>
            <p:cNvPr id="2060" name="Rectangle 2059">
              <a:extLst>
                <a:ext uri="{FF2B5EF4-FFF2-40B4-BE49-F238E27FC236}">
                  <a16:creationId xmlns:a16="http://schemas.microsoft.com/office/drawing/2014/main" id="{24CA075A-8796-5B79-9624-0C0E79A6FE72}"/>
                </a:ext>
              </a:extLst>
            </p:cNvPr>
            <p:cNvSpPr/>
            <p:nvPr/>
          </p:nvSpPr>
          <p:spPr>
            <a:xfrm>
              <a:off x="9062482" y="4740936"/>
              <a:ext cx="902603" cy="287037"/>
            </a:xfrm>
            <a:prstGeom prst="rect">
              <a:avLst/>
            </a:prstGeom>
            <a:solidFill>
              <a:srgbClr val="E509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Month 1-4</a:t>
              </a:r>
            </a:p>
          </p:txBody>
        </p:sp>
        <p:sp>
          <p:nvSpPr>
            <p:cNvPr id="2061" name="Rectangle 2060">
              <a:extLst>
                <a:ext uri="{FF2B5EF4-FFF2-40B4-BE49-F238E27FC236}">
                  <a16:creationId xmlns:a16="http://schemas.microsoft.com/office/drawing/2014/main" id="{7F092247-776D-B152-4F5A-1126F671F46F}"/>
                </a:ext>
              </a:extLst>
            </p:cNvPr>
            <p:cNvSpPr/>
            <p:nvPr/>
          </p:nvSpPr>
          <p:spPr>
            <a:xfrm>
              <a:off x="10025114" y="4742952"/>
              <a:ext cx="992863" cy="287037"/>
            </a:xfrm>
            <a:prstGeom prst="rect">
              <a:avLst/>
            </a:prstGeom>
            <a:solidFill>
              <a:srgbClr val="E509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Month 5-12</a:t>
              </a:r>
            </a:p>
          </p:txBody>
        </p:sp>
        <p:sp>
          <p:nvSpPr>
            <p:cNvPr id="2062" name="Rectangle 2061">
              <a:extLst>
                <a:ext uri="{FF2B5EF4-FFF2-40B4-BE49-F238E27FC236}">
                  <a16:creationId xmlns:a16="http://schemas.microsoft.com/office/drawing/2014/main" id="{C1EE4BCD-15EB-D947-7779-F92E6EC4CB31}"/>
                </a:ext>
              </a:extLst>
            </p:cNvPr>
            <p:cNvSpPr/>
            <p:nvPr/>
          </p:nvSpPr>
          <p:spPr>
            <a:xfrm>
              <a:off x="11063998" y="4740939"/>
              <a:ext cx="1092149" cy="287037"/>
            </a:xfrm>
            <a:prstGeom prst="rect">
              <a:avLst/>
            </a:prstGeom>
            <a:solidFill>
              <a:srgbClr val="E509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Month 12-24</a:t>
              </a:r>
            </a:p>
          </p:txBody>
        </p:sp>
        <p:sp>
          <p:nvSpPr>
            <p:cNvPr id="2063" name="TextBox 2062">
              <a:extLst>
                <a:ext uri="{FF2B5EF4-FFF2-40B4-BE49-F238E27FC236}">
                  <a16:creationId xmlns:a16="http://schemas.microsoft.com/office/drawing/2014/main" id="{EB0AED75-679D-8CA5-CE72-E1D1A456EFA2}"/>
                </a:ext>
              </a:extLst>
            </p:cNvPr>
            <p:cNvSpPr txBox="1"/>
            <p:nvPr/>
          </p:nvSpPr>
          <p:spPr>
            <a:xfrm>
              <a:off x="9062482" y="5077413"/>
              <a:ext cx="3093665" cy="276999"/>
            </a:xfrm>
            <a:prstGeom prst="rect">
              <a:avLst/>
            </a:prstGeom>
            <a:noFill/>
            <a:ln>
              <a:solidFill>
                <a:srgbClr val="E50914"/>
              </a:solidFill>
            </a:ln>
          </p:spPr>
          <p:txBody>
            <a:bodyPr wrap="square" rtlCol="0">
              <a:spAutoFit/>
            </a:bodyPr>
            <a:lstStyle/>
            <a:p>
              <a:pPr algn="ctr"/>
              <a:r>
                <a:rPr lang="en-IN" sz="1200" b="1" dirty="0"/>
                <a:t>Acquiring content creators</a:t>
              </a:r>
            </a:p>
          </p:txBody>
        </p:sp>
        <p:sp>
          <p:nvSpPr>
            <p:cNvPr id="2068" name="TextBox 2067">
              <a:extLst>
                <a:ext uri="{FF2B5EF4-FFF2-40B4-BE49-F238E27FC236}">
                  <a16:creationId xmlns:a16="http://schemas.microsoft.com/office/drawing/2014/main" id="{36B2C6D2-3BFE-42F8-8882-9706E281A7DB}"/>
                </a:ext>
              </a:extLst>
            </p:cNvPr>
            <p:cNvSpPr txBox="1"/>
            <p:nvPr/>
          </p:nvSpPr>
          <p:spPr>
            <a:xfrm>
              <a:off x="9064592" y="5432284"/>
              <a:ext cx="2324316" cy="276999"/>
            </a:xfrm>
            <a:prstGeom prst="rect">
              <a:avLst/>
            </a:prstGeom>
            <a:noFill/>
            <a:ln>
              <a:solidFill>
                <a:srgbClr val="E50914"/>
              </a:solidFill>
            </a:ln>
          </p:spPr>
          <p:txBody>
            <a:bodyPr wrap="square" rtlCol="0">
              <a:spAutoFit/>
            </a:bodyPr>
            <a:lstStyle/>
            <a:p>
              <a:pPr algn="ctr"/>
              <a:r>
                <a:rPr lang="en-IN" sz="1200" b="1" dirty="0"/>
                <a:t>Bundling the subscription plan</a:t>
              </a:r>
            </a:p>
          </p:txBody>
        </p:sp>
        <p:sp>
          <p:nvSpPr>
            <p:cNvPr id="2069" name="TextBox 2068">
              <a:extLst>
                <a:ext uri="{FF2B5EF4-FFF2-40B4-BE49-F238E27FC236}">
                  <a16:creationId xmlns:a16="http://schemas.microsoft.com/office/drawing/2014/main" id="{A7841B08-86A0-E4E9-6BC7-E08224CDFA65}"/>
                </a:ext>
              </a:extLst>
            </p:cNvPr>
            <p:cNvSpPr txBox="1"/>
            <p:nvPr/>
          </p:nvSpPr>
          <p:spPr>
            <a:xfrm>
              <a:off x="9061667" y="5787155"/>
              <a:ext cx="2556748" cy="276999"/>
            </a:xfrm>
            <a:prstGeom prst="rect">
              <a:avLst/>
            </a:prstGeom>
            <a:noFill/>
            <a:ln>
              <a:solidFill>
                <a:srgbClr val="E50914"/>
              </a:solidFill>
            </a:ln>
          </p:spPr>
          <p:txBody>
            <a:bodyPr wrap="square" rtlCol="0">
              <a:spAutoFit/>
            </a:bodyPr>
            <a:lstStyle/>
            <a:p>
              <a:pPr algn="ctr"/>
              <a:r>
                <a:rPr lang="en-IN" sz="1200" b="1" dirty="0"/>
                <a:t>Promotional activities for awareness</a:t>
              </a:r>
            </a:p>
          </p:txBody>
        </p:sp>
        <p:sp>
          <p:nvSpPr>
            <p:cNvPr id="2070" name="TextBox 2069">
              <a:extLst>
                <a:ext uri="{FF2B5EF4-FFF2-40B4-BE49-F238E27FC236}">
                  <a16:creationId xmlns:a16="http://schemas.microsoft.com/office/drawing/2014/main" id="{5DA2D2CE-03F6-DB7D-F458-0C63278BCFCC}"/>
                </a:ext>
              </a:extLst>
            </p:cNvPr>
            <p:cNvSpPr txBox="1"/>
            <p:nvPr/>
          </p:nvSpPr>
          <p:spPr>
            <a:xfrm>
              <a:off x="9062482" y="6142026"/>
              <a:ext cx="3093665" cy="276999"/>
            </a:xfrm>
            <a:prstGeom prst="rect">
              <a:avLst/>
            </a:prstGeom>
            <a:noFill/>
            <a:ln>
              <a:solidFill>
                <a:srgbClr val="E50914"/>
              </a:solidFill>
            </a:ln>
          </p:spPr>
          <p:txBody>
            <a:bodyPr wrap="square" rtlCol="0">
              <a:spAutoFit/>
            </a:bodyPr>
            <a:lstStyle/>
            <a:p>
              <a:pPr algn="ctr"/>
              <a:r>
                <a:rPr lang="en-IN" sz="1200" b="1" dirty="0"/>
                <a:t>Documentaries or clips to drive engagement</a:t>
              </a:r>
            </a:p>
          </p:txBody>
        </p:sp>
      </p:grpSp>
      <p:sp>
        <p:nvSpPr>
          <p:cNvPr id="2073" name="TextBox 2072">
            <a:extLst>
              <a:ext uri="{FF2B5EF4-FFF2-40B4-BE49-F238E27FC236}">
                <a16:creationId xmlns:a16="http://schemas.microsoft.com/office/drawing/2014/main" id="{2FD8EECC-69F1-5D27-AD65-EA6735AFA879}"/>
              </a:ext>
            </a:extLst>
          </p:cNvPr>
          <p:cNvSpPr txBox="1"/>
          <p:nvPr/>
        </p:nvSpPr>
        <p:spPr>
          <a:xfrm>
            <a:off x="9061667" y="4666289"/>
            <a:ext cx="3093665" cy="307777"/>
          </a:xfrm>
          <a:prstGeom prst="rect">
            <a:avLst/>
          </a:prstGeom>
          <a:solidFill>
            <a:srgbClr val="E50914"/>
          </a:solidFill>
        </p:spPr>
        <p:txBody>
          <a:bodyPr wrap="square" rtlCol="0">
            <a:spAutoFit/>
          </a:bodyPr>
          <a:lstStyle/>
          <a:p>
            <a:pPr algn="ctr"/>
            <a:r>
              <a:rPr lang="en-IN" sz="1400" b="1" dirty="0">
                <a:solidFill>
                  <a:schemeClr val="bg1"/>
                </a:solidFill>
              </a:rPr>
              <a:t>Recommended Roadmap</a:t>
            </a:r>
          </a:p>
        </p:txBody>
      </p:sp>
    </p:spTree>
    <p:extLst>
      <p:ext uri="{BB962C8B-B14F-4D97-AF65-F5344CB8AC3E}">
        <p14:creationId xmlns:p14="http://schemas.microsoft.com/office/powerpoint/2010/main" val="1628191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 name="Rectangle: Rounded Corners 1035">
            <a:extLst>
              <a:ext uri="{FF2B5EF4-FFF2-40B4-BE49-F238E27FC236}">
                <a16:creationId xmlns:a16="http://schemas.microsoft.com/office/drawing/2014/main" id="{C291A255-E7DE-4945-CDAF-9CEB99B53DBA}"/>
              </a:ext>
            </a:extLst>
          </p:cNvPr>
          <p:cNvSpPr/>
          <p:nvPr/>
        </p:nvSpPr>
        <p:spPr>
          <a:xfrm>
            <a:off x="65314" y="3564294"/>
            <a:ext cx="8296235" cy="2963741"/>
          </a:xfrm>
          <a:prstGeom prst="roundRect">
            <a:avLst/>
          </a:prstGeom>
          <a:solidFill>
            <a:schemeClr val="bg1"/>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 name="Group 1">
            <a:extLst>
              <a:ext uri="{FF2B5EF4-FFF2-40B4-BE49-F238E27FC236}">
                <a16:creationId xmlns:a16="http://schemas.microsoft.com/office/drawing/2014/main" id="{0EE033B3-3572-1EE3-DAD8-1826F8033740}"/>
              </a:ext>
            </a:extLst>
          </p:cNvPr>
          <p:cNvGrpSpPr/>
          <p:nvPr/>
        </p:nvGrpSpPr>
        <p:grpSpPr>
          <a:xfrm>
            <a:off x="0" y="0"/>
            <a:ext cx="12192000" cy="337949"/>
            <a:chOff x="0" y="0"/>
            <a:chExt cx="9467460" cy="550506"/>
          </a:xfrm>
          <a:effectLst>
            <a:outerShdw blurRad="50800" dist="38100" dir="5400000" algn="t" rotWithShape="0">
              <a:prstClr val="black">
                <a:alpha val="40000"/>
              </a:prstClr>
            </a:outerShdw>
          </a:effectLst>
        </p:grpSpPr>
        <p:sp>
          <p:nvSpPr>
            <p:cNvPr id="3" name="Arrow: Pentagon 2">
              <a:extLst>
                <a:ext uri="{FF2B5EF4-FFF2-40B4-BE49-F238E27FC236}">
                  <a16:creationId xmlns:a16="http://schemas.microsoft.com/office/drawing/2014/main" id="{58321D2F-ABFC-360E-48CE-84FEAD46DCEF}"/>
                </a:ext>
              </a:extLst>
            </p:cNvPr>
            <p:cNvSpPr/>
            <p:nvPr/>
          </p:nvSpPr>
          <p:spPr>
            <a:xfrm>
              <a:off x="6108440" y="0"/>
              <a:ext cx="3359020" cy="550506"/>
            </a:xfrm>
            <a:prstGeom prst="homePlat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GO TO MARKET</a:t>
              </a:r>
            </a:p>
          </p:txBody>
        </p:sp>
        <p:sp>
          <p:nvSpPr>
            <p:cNvPr id="4" name="Arrow: Pentagon 3">
              <a:extLst>
                <a:ext uri="{FF2B5EF4-FFF2-40B4-BE49-F238E27FC236}">
                  <a16:creationId xmlns:a16="http://schemas.microsoft.com/office/drawing/2014/main" id="{CABA87DA-6F90-35E4-65C1-9798F327C942}"/>
                </a:ext>
              </a:extLst>
            </p:cNvPr>
            <p:cNvSpPr/>
            <p:nvPr/>
          </p:nvSpPr>
          <p:spPr>
            <a:xfrm>
              <a:off x="3054220" y="0"/>
              <a:ext cx="3359020" cy="550506"/>
            </a:xfrm>
            <a:prstGeom prst="homePlate">
              <a:avLst/>
            </a:prstGeom>
            <a:solidFill>
              <a:srgbClr val="E5091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USER ACQUISITION</a:t>
              </a:r>
            </a:p>
          </p:txBody>
        </p:sp>
        <p:sp>
          <p:nvSpPr>
            <p:cNvPr id="5" name="Arrow: Pentagon 4">
              <a:extLst>
                <a:ext uri="{FF2B5EF4-FFF2-40B4-BE49-F238E27FC236}">
                  <a16:creationId xmlns:a16="http://schemas.microsoft.com/office/drawing/2014/main" id="{DB258D19-C2A0-45DD-5961-2E622F60043D}"/>
                </a:ext>
              </a:extLst>
            </p:cNvPr>
            <p:cNvSpPr/>
            <p:nvPr/>
          </p:nvSpPr>
          <p:spPr>
            <a:xfrm>
              <a:off x="0" y="0"/>
              <a:ext cx="3359020" cy="550506"/>
            </a:xfrm>
            <a:prstGeom prst="homePlate">
              <a:avLst/>
            </a:prstGeom>
            <a:solidFill>
              <a:srgbClr val="E5091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MARKET SUMMARY</a:t>
              </a:r>
            </a:p>
          </p:txBody>
        </p:sp>
      </p:grpSp>
      <p:grpSp>
        <p:nvGrpSpPr>
          <p:cNvPr id="59" name="Group 58">
            <a:extLst>
              <a:ext uri="{FF2B5EF4-FFF2-40B4-BE49-F238E27FC236}">
                <a16:creationId xmlns:a16="http://schemas.microsoft.com/office/drawing/2014/main" id="{B3204BAA-CEAA-6AA0-DBE1-3A65EE5E9CAB}"/>
              </a:ext>
            </a:extLst>
          </p:cNvPr>
          <p:cNvGrpSpPr/>
          <p:nvPr/>
        </p:nvGrpSpPr>
        <p:grpSpPr>
          <a:xfrm>
            <a:off x="233821" y="3856127"/>
            <a:ext cx="8025017" cy="988371"/>
            <a:chOff x="1719074" y="3856127"/>
            <a:chExt cx="5073526" cy="988371"/>
          </a:xfrm>
        </p:grpSpPr>
        <p:sp>
          <p:nvSpPr>
            <p:cNvPr id="61" name="Oval 60">
              <a:extLst>
                <a:ext uri="{FF2B5EF4-FFF2-40B4-BE49-F238E27FC236}">
                  <a16:creationId xmlns:a16="http://schemas.microsoft.com/office/drawing/2014/main" id="{18918E96-27FD-1B70-EDFC-34084A51AA43}"/>
                </a:ext>
              </a:extLst>
            </p:cNvPr>
            <p:cNvSpPr/>
            <p:nvPr/>
          </p:nvSpPr>
          <p:spPr>
            <a:xfrm>
              <a:off x="5804390" y="3856127"/>
              <a:ext cx="988210" cy="988371"/>
            </a:xfrm>
            <a:prstGeom prst="ellipse">
              <a:avLst/>
            </a:prstGeom>
            <a:solidFill>
              <a:srgbClr val="E50914"/>
            </a:solidFill>
            <a:ln w="19050"/>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62" name="Freeform: Shape 61">
              <a:extLst>
                <a:ext uri="{FF2B5EF4-FFF2-40B4-BE49-F238E27FC236}">
                  <a16:creationId xmlns:a16="http://schemas.microsoft.com/office/drawing/2014/main" id="{F0857A26-A191-85AE-51D9-2EE0EADAD88F}"/>
                </a:ext>
              </a:extLst>
            </p:cNvPr>
            <p:cNvSpPr/>
            <p:nvPr/>
          </p:nvSpPr>
          <p:spPr>
            <a:xfrm>
              <a:off x="5833068" y="3885214"/>
              <a:ext cx="922469" cy="922468"/>
            </a:xfrm>
            <a:custGeom>
              <a:avLst/>
              <a:gdLst>
                <a:gd name="connsiteX0" fmla="*/ 0 w 922469"/>
                <a:gd name="connsiteY0" fmla="*/ 461234 h 922468"/>
                <a:gd name="connsiteX1" fmla="*/ 461235 w 922469"/>
                <a:gd name="connsiteY1" fmla="*/ 0 h 922468"/>
                <a:gd name="connsiteX2" fmla="*/ 922470 w 922469"/>
                <a:gd name="connsiteY2" fmla="*/ 461234 h 922468"/>
                <a:gd name="connsiteX3" fmla="*/ 461235 w 922469"/>
                <a:gd name="connsiteY3" fmla="*/ 922468 h 922468"/>
                <a:gd name="connsiteX4" fmla="*/ 0 w 922469"/>
                <a:gd name="connsiteY4" fmla="*/ 461234 h 922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469" h="922468">
                  <a:moveTo>
                    <a:pt x="0" y="461234"/>
                  </a:moveTo>
                  <a:cubicBezTo>
                    <a:pt x="0" y="206501"/>
                    <a:pt x="206502" y="0"/>
                    <a:pt x="461235" y="0"/>
                  </a:cubicBezTo>
                  <a:cubicBezTo>
                    <a:pt x="715968" y="0"/>
                    <a:pt x="922470" y="206501"/>
                    <a:pt x="922470" y="461234"/>
                  </a:cubicBezTo>
                  <a:cubicBezTo>
                    <a:pt x="922470" y="715967"/>
                    <a:pt x="715968" y="922468"/>
                    <a:pt x="461235" y="922468"/>
                  </a:cubicBezTo>
                  <a:cubicBezTo>
                    <a:pt x="206502" y="922468"/>
                    <a:pt x="0" y="715967"/>
                    <a:pt x="0" y="461234"/>
                  </a:cubicBezTo>
                  <a:close/>
                </a:path>
              </a:pathLst>
            </a:custGeom>
          </p:spPr>
          <p:style>
            <a:lnRef idx="2">
              <a:schemeClr val="accent2">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43437" tIns="143236" rIns="142910" bIns="143236" numCol="1" spcCol="1270" anchor="ctr" anchorCtr="0">
              <a:noAutofit/>
            </a:bodyPr>
            <a:lstStyle/>
            <a:p>
              <a:pPr marL="0" lvl="0" indent="0" algn="ctr" defTabSz="400050">
                <a:lnSpc>
                  <a:spcPct val="90000"/>
                </a:lnSpc>
                <a:spcBef>
                  <a:spcPct val="0"/>
                </a:spcBef>
                <a:spcAft>
                  <a:spcPct val="35000"/>
                </a:spcAft>
                <a:buNone/>
              </a:pPr>
              <a:r>
                <a:rPr lang="en-IN" sz="900" kern="1200" dirty="0"/>
                <a:t>Release</a:t>
              </a:r>
            </a:p>
          </p:txBody>
        </p:sp>
        <p:sp>
          <p:nvSpPr>
            <p:cNvPr id="63" name="Teardrop 62">
              <a:extLst>
                <a:ext uri="{FF2B5EF4-FFF2-40B4-BE49-F238E27FC236}">
                  <a16:creationId xmlns:a16="http://schemas.microsoft.com/office/drawing/2014/main" id="{F83FAAD5-D189-723F-B8F8-B8A2E965E787}"/>
                </a:ext>
              </a:extLst>
            </p:cNvPr>
            <p:cNvSpPr/>
            <p:nvPr/>
          </p:nvSpPr>
          <p:spPr>
            <a:xfrm rot="2700000">
              <a:off x="4782578" y="3856179"/>
              <a:ext cx="988095" cy="988095"/>
            </a:xfrm>
            <a:prstGeom prst="teardrop">
              <a:avLst>
                <a:gd name="adj" fmla="val 100000"/>
              </a:avLst>
            </a:prstGeom>
            <a:solidFill>
              <a:srgbClr val="E50914"/>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024" name="Freeform: Shape 1023">
              <a:extLst>
                <a:ext uri="{FF2B5EF4-FFF2-40B4-BE49-F238E27FC236}">
                  <a16:creationId xmlns:a16="http://schemas.microsoft.com/office/drawing/2014/main" id="{D59883D3-8A85-6EF0-7AA7-2E1C7EC92556}"/>
                </a:ext>
              </a:extLst>
            </p:cNvPr>
            <p:cNvSpPr/>
            <p:nvPr/>
          </p:nvSpPr>
          <p:spPr>
            <a:xfrm>
              <a:off x="4812250" y="3885214"/>
              <a:ext cx="922469" cy="922468"/>
            </a:xfrm>
            <a:custGeom>
              <a:avLst/>
              <a:gdLst>
                <a:gd name="connsiteX0" fmla="*/ 0 w 922469"/>
                <a:gd name="connsiteY0" fmla="*/ 461234 h 922468"/>
                <a:gd name="connsiteX1" fmla="*/ 461235 w 922469"/>
                <a:gd name="connsiteY1" fmla="*/ 0 h 922468"/>
                <a:gd name="connsiteX2" fmla="*/ 922470 w 922469"/>
                <a:gd name="connsiteY2" fmla="*/ 461234 h 922468"/>
                <a:gd name="connsiteX3" fmla="*/ 461235 w 922469"/>
                <a:gd name="connsiteY3" fmla="*/ 922468 h 922468"/>
                <a:gd name="connsiteX4" fmla="*/ 0 w 922469"/>
                <a:gd name="connsiteY4" fmla="*/ 461234 h 922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469" h="922468">
                  <a:moveTo>
                    <a:pt x="0" y="461234"/>
                  </a:moveTo>
                  <a:cubicBezTo>
                    <a:pt x="0" y="206501"/>
                    <a:pt x="206502" y="0"/>
                    <a:pt x="461235" y="0"/>
                  </a:cubicBezTo>
                  <a:cubicBezTo>
                    <a:pt x="715968" y="0"/>
                    <a:pt x="922470" y="206501"/>
                    <a:pt x="922470" y="461234"/>
                  </a:cubicBezTo>
                  <a:cubicBezTo>
                    <a:pt x="922470" y="715967"/>
                    <a:pt x="715968" y="922468"/>
                    <a:pt x="461235" y="922468"/>
                  </a:cubicBezTo>
                  <a:cubicBezTo>
                    <a:pt x="206502" y="922468"/>
                    <a:pt x="0" y="715967"/>
                    <a:pt x="0" y="461234"/>
                  </a:cubicBezTo>
                  <a:close/>
                </a:path>
              </a:pathLst>
            </a:custGeom>
            <a:ln w="19050"/>
          </p:spPr>
          <p:style>
            <a:lnRef idx="2">
              <a:schemeClr val="accent3">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42911" tIns="143236" rIns="143436" bIns="143236" numCol="1" spcCol="1270" anchor="ctr" anchorCtr="0">
              <a:noAutofit/>
            </a:bodyPr>
            <a:lstStyle/>
            <a:p>
              <a:pPr marL="0" lvl="0" indent="0" algn="ctr" defTabSz="400050">
                <a:lnSpc>
                  <a:spcPct val="90000"/>
                </a:lnSpc>
                <a:spcBef>
                  <a:spcPct val="0"/>
                </a:spcBef>
                <a:spcAft>
                  <a:spcPct val="35000"/>
                </a:spcAft>
                <a:buNone/>
              </a:pPr>
              <a:r>
                <a:rPr lang="en-IN" sz="900" kern="1200" dirty="0"/>
                <a:t>Awareness</a:t>
              </a:r>
            </a:p>
          </p:txBody>
        </p:sp>
        <p:sp>
          <p:nvSpPr>
            <p:cNvPr id="1025" name="Teardrop 1024">
              <a:extLst>
                <a:ext uri="{FF2B5EF4-FFF2-40B4-BE49-F238E27FC236}">
                  <a16:creationId xmlns:a16="http://schemas.microsoft.com/office/drawing/2014/main" id="{92C2265C-8D0D-5BBB-17A6-0EB854FDC0A0}"/>
                </a:ext>
              </a:extLst>
            </p:cNvPr>
            <p:cNvSpPr/>
            <p:nvPr/>
          </p:nvSpPr>
          <p:spPr>
            <a:xfrm rot="2700000">
              <a:off x="3761761" y="3856179"/>
              <a:ext cx="988095" cy="988095"/>
            </a:xfrm>
            <a:prstGeom prst="teardrop">
              <a:avLst>
                <a:gd name="adj" fmla="val 100000"/>
              </a:avLst>
            </a:prstGeom>
            <a:solidFill>
              <a:srgbClr val="E50914"/>
            </a:solidFill>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1027" name="Freeform: Shape 1026">
              <a:extLst>
                <a:ext uri="{FF2B5EF4-FFF2-40B4-BE49-F238E27FC236}">
                  <a16:creationId xmlns:a16="http://schemas.microsoft.com/office/drawing/2014/main" id="{C8E6F626-18F2-B612-220F-E6FAE0CE6D5C}"/>
                </a:ext>
              </a:extLst>
            </p:cNvPr>
            <p:cNvSpPr/>
            <p:nvPr/>
          </p:nvSpPr>
          <p:spPr>
            <a:xfrm>
              <a:off x="3790907" y="3885214"/>
              <a:ext cx="922469" cy="922468"/>
            </a:xfrm>
            <a:custGeom>
              <a:avLst/>
              <a:gdLst>
                <a:gd name="connsiteX0" fmla="*/ 0 w 922469"/>
                <a:gd name="connsiteY0" fmla="*/ 461234 h 922468"/>
                <a:gd name="connsiteX1" fmla="*/ 461235 w 922469"/>
                <a:gd name="connsiteY1" fmla="*/ 0 h 922468"/>
                <a:gd name="connsiteX2" fmla="*/ 922470 w 922469"/>
                <a:gd name="connsiteY2" fmla="*/ 461234 h 922468"/>
                <a:gd name="connsiteX3" fmla="*/ 461235 w 922469"/>
                <a:gd name="connsiteY3" fmla="*/ 922468 h 922468"/>
                <a:gd name="connsiteX4" fmla="*/ 0 w 922469"/>
                <a:gd name="connsiteY4" fmla="*/ 461234 h 922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469" h="922468">
                  <a:moveTo>
                    <a:pt x="0" y="461234"/>
                  </a:moveTo>
                  <a:cubicBezTo>
                    <a:pt x="0" y="206501"/>
                    <a:pt x="206502" y="0"/>
                    <a:pt x="461235" y="0"/>
                  </a:cubicBezTo>
                  <a:cubicBezTo>
                    <a:pt x="715968" y="0"/>
                    <a:pt x="922470" y="206501"/>
                    <a:pt x="922470" y="461234"/>
                  </a:cubicBezTo>
                  <a:cubicBezTo>
                    <a:pt x="922470" y="715967"/>
                    <a:pt x="715968" y="922468"/>
                    <a:pt x="461235" y="922468"/>
                  </a:cubicBezTo>
                  <a:cubicBezTo>
                    <a:pt x="206502" y="922468"/>
                    <a:pt x="0" y="715967"/>
                    <a:pt x="0" y="461234"/>
                  </a:cubicBezTo>
                  <a:close/>
                </a:path>
              </a:pathLst>
            </a:custGeom>
            <a:ln w="19050"/>
          </p:spPr>
          <p:style>
            <a:lnRef idx="2">
              <a:schemeClr val="accent4">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42911" tIns="143236" rIns="143436" bIns="143236" numCol="1" spcCol="1270" anchor="ctr" anchorCtr="0">
              <a:noAutofit/>
            </a:bodyPr>
            <a:lstStyle/>
            <a:p>
              <a:pPr marL="0" lvl="0" indent="0" algn="ctr" defTabSz="400050">
                <a:lnSpc>
                  <a:spcPct val="90000"/>
                </a:lnSpc>
                <a:spcBef>
                  <a:spcPct val="0"/>
                </a:spcBef>
                <a:spcAft>
                  <a:spcPct val="35000"/>
                </a:spcAft>
                <a:buNone/>
              </a:pPr>
              <a:r>
                <a:rPr lang="en-IN" sz="900" kern="1200" dirty="0"/>
                <a:t>Improvement</a:t>
              </a:r>
            </a:p>
          </p:txBody>
        </p:sp>
        <p:sp>
          <p:nvSpPr>
            <p:cNvPr id="1029" name="Teardrop 1028">
              <a:extLst>
                <a:ext uri="{FF2B5EF4-FFF2-40B4-BE49-F238E27FC236}">
                  <a16:creationId xmlns:a16="http://schemas.microsoft.com/office/drawing/2014/main" id="{600FE54D-C095-126D-0AD0-FB415878E1A1}"/>
                </a:ext>
              </a:extLst>
            </p:cNvPr>
            <p:cNvSpPr/>
            <p:nvPr/>
          </p:nvSpPr>
          <p:spPr>
            <a:xfrm rot="2700000">
              <a:off x="2740417" y="3856179"/>
              <a:ext cx="988095" cy="988095"/>
            </a:xfrm>
            <a:prstGeom prst="teardrop">
              <a:avLst>
                <a:gd name="adj" fmla="val 100000"/>
              </a:avLst>
            </a:prstGeom>
            <a:solidFill>
              <a:srgbClr val="E50914"/>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1031" name="Freeform: Shape 1030">
              <a:extLst>
                <a:ext uri="{FF2B5EF4-FFF2-40B4-BE49-F238E27FC236}">
                  <a16:creationId xmlns:a16="http://schemas.microsoft.com/office/drawing/2014/main" id="{B2D9B5C1-06F4-EC15-EA76-663229539A9B}"/>
                </a:ext>
              </a:extLst>
            </p:cNvPr>
            <p:cNvSpPr/>
            <p:nvPr/>
          </p:nvSpPr>
          <p:spPr>
            <a:xfrm>
              <a:off x="2769564" y="3885214"/>
              <a:ext cx="922469" cy="922468"/>
            </a:xfrm>
            <a:custGeom>
              <a:avLst/>
              <a:gdLst>
                <a:gd name="connsiteX0" fmla="*/ 0 w 922469"/>
                <a:gd name="connsiteY0" fmla="*/ 461234 h 922468"/>
                <a:gd name="connsiteX1" fmla="*/ 461235 w 922469"/>
                <a:gd name="connsiteY1" fmla="*/ 0 h 922468"/>
                <a:gd name="connsiteX2" fmla="*/ 922470 w 922469"/>
                <a:gd name="connsiteY2" fmla="*/ 461234 h 922468"/>
                <a:gd name="connsiteX3" fmla="*/ 461235 w 922469"/>
                <a:gd name="connsiteY3" fmla="*/ 922468 h 922468"/>
                <a:gd name="connsiteX4" fmla="*/ 0 w 922469"/>
                <a:gd name="connsiteY4" fmla="*/ 461234 h 922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469" h="922468">
                  <a:moveTo>
                    <a:pt x="0" y="461234"/>
                  </a:moveTo>
                  <a:cubicBezTo>
                    <a:pt x="0" y="206501"/>
                    <a:pt x="206502" y="0"/>
                    <a:pt x="461235" y="0"/>
                  </a:cubicBezTo>
                  <a:cubicBezTo>
                    <a:pt x="715968" y="0"/>
                    <a:pt x="922470" y="206501"/>
                    <a:pt x="922470" y="461234"/>
                  </a:cubicBezTo>
                  <a:cubicBezTo>
                    <a:pt x="922470" y="715967"/>
                    <a:pt x="715968" y="922468"/>
                    <a:pt x="461235" y="922468"/>
                  </a:cubicBezTo>
                  <a:cubicBezTo>
                    <a:pt x="206502" y="922468"/>
                    <a:pt x="0" y="715967"/>
                    <a:pt x="0" y="461234"/>
                  </a:cubicBezTo>
                  <a:close/>
                </a:path>
              </a:pathLst>
            </a:custGeom>
            <a:ln w="19050"/>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43436" tIns="143236" rIns="142911" bIns="143236" numCol="1" spcCol="1270" anchor="ctr" anchorCtr="0">
              <a:noAutofit/>
            </a:bodyPr>
            <a:lstStyle/>
            <a:p>
              <a:pPr marL="0" lvl="0" indent="0" algn="ctr" defTabSz="400050">
                <a:lnSpc>
                  <a:spcPct val="90000"/>
                </a:lnSpc>
                <a:spcBef>
                  <a:spcPct val="0"/>
                </a:spcBef>
                <a:spcAft>
                  <a:spcPct val="35000"/>
                </a:spcAft>
                <a:buNone/>
              </a:pPr>
              <a:r>
                <a:rPr lang="en-IN" sz="900" kern="1200" dirty="0"/>
                <a:t>A/B Testing</a:t>
              </a:r>
            </a:p>
          </p:txBody>
        </p:sp>
        <p:sp>
          <p:nvSpPr>
            <p:cNvPr id="1033" name="Teardrop 1032">
              <a:extLst>
                <a:ext uri="{FF2B5EF4-FFF2-40B4-BE49-F238E27FC236}">
                  <a16:creationId xmlns:a16="http://schemas.microsoft.com/office/drawing/2014/main" id="{A0F49A8E-413C-0E3F-C6D0-F520E6283B89}"/>
                </a:ext>
              </a:extLst>
            </p:cNvPr>
            <p:cNvSpPr/>
            <p:nvPr/>
          </p:nvSpPr>
          <p:spPr>
            <a:xfrm rot="2700000">
              <a:off x="1719074" y="3856179"/>
              <a:ext cx="988095" cy="988095"/>
            </a:xfrm>
            <a:prstGeom prst="teardrop">
              <a:avLst>
                <a:gd name="adj" fmla="val 100000"/>
              </a:avLst>
            </a:prstGeom>
            <a:solidFill>
              <a:srgbClr val="E50914"/>
            </a:solidFill>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sp>
        <p:sp>
          <p:nvSpPr>
            <p:cNvPr id="1035" name="Freeform: Shape 1034">
              <a:extLst>
                <a:ext uri="{FF2B5EF4-FFF2-40B4-BE49-F238E27FC236}">
                  <a16:creationId xmlns:a16="http://schemas.microsoft.com/office/drawing/2014/main" id="{53ECFFCE-3C99-A305-0E4F-E4CC73BADA8E}"/>
                </a:ext>
              </a:extLst>
            </p:cNvPr>
            <p:cNvSpPr/>
            <p:nvPr/>
          </p:nvSpPr>
          <p:spPr>
            <a:xfrm>
              <a:off x="1748220" y="3885214"/>
              <a:ext cx="922469" cy="922468"/>
            </a:xfrm>
            <a:custGeom>
              <a:avLst/>
              <a:gdLst>
                <a:gd name="connsiteX0" fmla="*/ 0 w 922469"/>
                <a:gd name="connsiteY0" fmla="*/ 461234 h 922468"/>
                <a:gd name="connsiteX1" fmla="*/ 461235 w 922469"/>
                <a:gd name="connsiteY1" fmla="*/ 0 h 922468"/>
                <a:gd name="connsiteX2" fmla="*/ 922470 w 922469"/>
                <a:gd name="connsiteY2" fmla="*/ 461234 h 922468"/>
                <a:gd name="connsiteX3" fmla="*/ 461235 w 922469"/>
                <a:gd name="connsiteY3" fmla="*/ 922468 h 922468"/>
                <a:gd name="connsiteX4" fmla="*/ 0 w 922469"/>
                <a:gd name="connsiteY4" fmla="*/ 461234 h 922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469" h="922468">
                  <a:moveTo>
                    <a:pt x="0" y="461234"/>
                  </a:moveTo>
                  <a:cubicBezTo>
                    <a:pt x="0" y="206501"/>
                    <a:pt x="206502" y="0"/>
                    <a:pt x="461235" y="0"/>
                  </a:cubicBezTo>
                  <a:cubicBezTo>
                    <a:pt x="715968" y="0"/>
                    <a:pt x="922470" y="206501"/>
                    <a:pt x="922470" y="461234"/>
                  </a:cubicBezTo>
                  <a:cubicBezTo>
                    <a:pt x="922470" y="715967"/>
                    <a:pt x="715968" y="922468"/>
                    <a:pt x="461235" y="922468"/>
                  </a:cubicBezTo>
                  <a:cubicBezTo>
                    <a:pt x="206502" y="922468"/>
                    <a:pt x="0" y="715967"/>
                    <a:pt x="0" y="461234"/>
                  </a:cubicBezTo>
                  <a:close/>
                </a:path>
              </a:pathLst>
            </a:custGeom>
            <a:ln w="19050"/>
          </p:spPr>
          <p:style>
            <a:lnRef idx="2">
              <a:schemeClr val="accent6">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43437" tIns="143236" rIns="142910" bIns="143236" numCol="1" spcCol="1270" anchor="ctr" anchorCtr="0">
              <a:noAutofit/>
            </a:bodyPr>
            <a:lstStyle/>
            <a:p>
              <a:pPr marL="0" lvl="0" indent="0" algn="ctr" defTabSz="400050">
                <a:lnSpc>
                  <a:spcPct val="90000"/>
                </a:lnSpc>
                <a:spcBef>
                  <a:spcPct val="0"/>
                </a:spcBef>
                <a:spcAft>
                  <a:spcPct val="35000"/>
                </a:spcAft>
                <a:buNone/>
              </a:pPr>
              <a:r>
                <a:rPr lang="en-IN" sz="900" kern="1200" dirty="0"/>
                <a:t>Feature Development</a:t>
              </a:r>
            </a:p>
          </p:txBody>
        </p:sp>
      </p:grpSp>
      <p:grpSp>
        <p:nvGrpSpPr>
          <p:cNvPr id="20" name="Group 19">
            <a:extLst>
              <a:ext uri="{FF2B5EF4-FFF2-40B4-BE49-F238E27FC236}">
                <a16:creationId xmlns:a16="http://schemas.microsoft.com/office/drawing/2014/main" id="{6470C96C-78F9-C850-E05B-01F6B99B6DDC}"/>
              </a:ext>
            </a:extLst>
          </p:cNvPr>
          <p:cNvGrpSpPr/>
          <p:nvPr/>
        </p:nvGrpSpPr>
        <p:grpSpPr>
          <a:xfrm>
            <a:off x="48195" y="541173"/>
            <a:ext cx="2621902" cy="2869513"/>
            <a:chOff x="701348" y="690465"/>
            <a:chExt cx="2621902" cy="2869513"/>
          </a:xfrm>
        </p:grpSpPr>
        <p:grpSp>
          <p:nvGrpSpPr>
            <p:cNvPr id="15" name="Group 14">
              <a:extLst>
                <a:ext uri="{FF2B5EF4-FFF2-40B4-BE49-F238E27FC236}">
                  <a16:creationId xmlns:a16="http://schemas.microsoft.com/office/drawing/2014/main" id="{CA6E5919-15E0-2C57-CA99-42C9D3A0C34E}"/>
                </a:ext>
              </a:extLst>
            </p:cNvPr>
            <p:cNvGrpSpPr/>
            <p:nvPr/>
          </p:nvGrpSpPr>
          <p:grpSpPr>
            <a:xfrm>
              <a:off x="1023254" y="690465"/>
              <a:ext cx="1978090" cy="1437405"/>
              <a:chOff x="111967" y="690465"/>
              <a:chExt cx="1978090" cy="1437405"/>
            </a:xfrm>
          </p:grpSpPr>
          <p:grpSp>
            <p:nvGrpSpPr>
              <p:cNvPr id="9" name="Group 8">
                <a:extLst>
                  <a:ext uri="{FF2B5EF4-FFF2-40B4-BE49-F238E27FC236}">
                    <a16:creationId xmlns:a16="http://schemas.microsoft.com/office/drawing/2014/main" id="{5F593DC4-C6C9-922B-E738-31A1BA2C55C9}"/>
                  </a:ext>
                </a:extLst>
              </p:cNvPr>
              <p:cNvGrpSpPr/>
              <p:nvPr/>
            </p:nvGrpSpPr>
            <p:grpSpPr>
              <a:xfrm>
                <a:off x="625151" y="690465"/>
                <a:ext cx="951722" cy="979715"/>
                <a:chOff x="625151" y="690465"/>
                <a:chExt cx="951722" cy="979715"/>
              </a:xfrm>
            </p:grpSpPr>
            <p:sp>
              <p:nvSpPr>
                <p:cNvPr id="6" name="Oval 5">
                  <a:extLst>
                    <a:ext uri="{FF2B5EF4-FFF2-40B4-BE49-F238E27FC236}">
                      <a16:creationId xmlns:a16="http://schemas.microsoft.com/office/drawing/2014/main" id="{A62E5E05-4E7C-FBF4-7B8D-9F6C54B2B800}"/>
                    </a:ext>
                  </a:extLst>
                </p:cNvPr>
                <p:cNvSpPr/>
                <p:nvPr/>
              </p:nvSpPr>
              <p:spPr>
                <a:xfrm>
                  <a:off x="625151" y="690465"/>
                  <a:ext cx="951722" cy="979715"/>
                </a:xfrm>
                <a:prstGeom prst="ellipse">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148" name="Picture 4" descr="Target ">
                  <a:extLst>
                    <a:ext uri="{FF2B5EF4-FFF2-40B4-BE49-F238E27FC236}">
                      <a16:creationId xmlns:a16="http://schemas.microsoft.com/office/drawing/2014/main" id="{41CED078-2C6F-AF7A-6814-C890CCBD40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449" y="810207"/>
                  <a:ext cx="709127" cy="709127"/>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Rectangle 11">
                <a:extLst>
                  <a:ext uri="{FF2B5EF4-FFF2-40B4-BE49-F238E27FC236}">
                    <a16:creationId xmlns:a16="http://schemas.microsoft.com/office/drawing/2014/main" id="{E57A13F9-4523-5706-B9A5-A86AF511B7FE}"/>
                  </a:ext>
                </a:extLst>
              </p:cNvPr>
              <p:cNvSpPr/>
              <p:nvPr/>
            </p:nvSpPr>
            <p:spPr>
              <a:xfrm>
                <a:off x="111967" y="1789921"/>
                <a:ext cx="1978090" cy="337949"/>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b="1" dirty="0"/>
                  <a:t>TARGET MARKETS</a:t>
                </a:r>
              </a:p>
            </p:txBody>
          </p:sp>
        </p:grpSp>
        <p:sp>
          <p:nvSpPr>
            <p:cNvPr id="19" name="TextBox 18">
              <a:extLst>
                <a:ext uri="{FF2B5EF4-FFF2-40B4-BE49-F238E27FC236}">
                  <a16:creationId xmlns:a16="http://schemas.microsoft.com/office/drawing/2014/main" id="{C1D28ACA-50E8-4C45-7C52-4E49EDB9BA35}"/>
                </a:ext>
              </a:extLst>
            </p:cNvPr>
            <p:cNvSpPr txBox="1"/>
            <p:nvPr/>
          </p:nvSpPr>
          <p:spPr>
            <a:xfrm>
              <a:off x="701348" y="2174983"/>
              <a:ext cx="2621902" cy="1384995"/>
            </a:xfrm>
            <a:prstGeom prst="rect">
              <a:avLst/>
            </a:prstGeom>
            <a:noFill/>
            <a:ln>
              <a:solidFill>
                <a:srgbClr val="E50914"/>
              </a:solidFill>
            </a:ln>
          </p:spPr>
          <p:txBody>
            <a:bodyPr wrap="square" rtlCol="0">
              <a:spAutoFit/>
            </a:bodyPr>
            <a:lstStyle/>
            <a:p>
              <a:pPr algn="ctr"/>
              <a:r>
                <a:rPr lang="en-IN" sz="1200" b="1" dirty="0">
                  <a:solidFill>
                    <a:srgbClr val="E50914"/>
                  </a:solidFill>
                </a:rPr>
                <a:t>Netbriefs </a:t>
              </a:r>
              <a:r>
                <a:rPr lang="en-IN" sz="1200" dirty="0">
                  <a:solidFill>
                    <a:srgbClr val="E50914"/>
                  </a:solidFill>
                </a:rPr>
                <a:t>to be launched in Pan India, however the product is targeted for </a:t>
              </a:r>
              <a:r>
                <a:rPr lang="en-IN" sz="1200" b="1" dirty="0">
                  <a:solidFill>
                    <a:srgbClr val="E50914"/>
                  </a:solidFill>
                </a:rPr>
                <a:t>Tier ½ cities</a:t>
              </a:r>
              <a:r>
                <a:rPr lang="en-IN" sz="1200" dirty="0">
                  <a:solidFill>
                    <a:srgbClr val="E50914"/>
                  </a:solidFill>
                </a:rPr>
                <a:t>, for the </a:t>
              </a:r>
              <a:r>
                <a:rPr lang="en-IN" sz="1200" b="1" dirty="0">
                  <a:solidFill>
                    <a:srgbClr val="E50914"/>
                  </a:solidFill>
                </a:rPr>
                <a:t>younger and working</a:t>
              </a:r>
              <a:r>
                <a:rPr lang="en-IN" sz="1200" dirty="0">
                  <a:solidFill>
                    <a:srgbClr val="E50914"/>
                  </a:solidFill>
                </a:rPr>
                <a:t> population as it majorly caters to their needs;</a:t>
              </a:r>
            </a:p>
            <a:p>
              <a:pPr algn="ctr"/>
              <a:r>
                <a:rPr lang="en-IN" sz="1200" dirty="0">
                  <a:solidFill>
                    <a:srgbClr val="E50914"/>
                  </a:solidFill>
                </a:rPr>
                <a:t> Leveraging vernacular content for mainly Tier2+ cities </a:t>
              </a:r>
            </a:p>
          </p:txBody>
        </p:sp>
      </p:grpSp>
      <p:grpSp>
        <p:nvGrpSpPr>
          <p:cNvPr id="23" name="Group 22">
            <a:extLst>
              <a:ext uri="{FF2B5EF4-FFF2-40B4-BE49-F238E27FC236}">
                <a16:creationId xmlns:a16="http://schemas.microsoft.com/office/drawing/2014/main" id="{6B22C96B-EA46-A760-3C3C-07DD00658779}"/>
              </a:ext>
            </a:extLst>
          </p:cNvPr>
          <p:cNvGrpSpPr/>
          <p:nvPr/>
        </p:nvGrpSpPr>
        <p:grpSpPr>
          <a:xfrm>
            <a:off x="2707421" y="550504"/>
            <a:ext cx="2956875" cy="2867172"/>
            <a:chOff x="4462983" y="690465"/>
            <a:chExt cx="2956875" cy="2867172"/>
          </a:xfrm>
        </p:grpSpPr>
        <p:grpSp>
          <p:nvGrpSpPr>
            <p:cNvPr id="16" name="Group 15">
              <a:extLst>
                <a:ext uri="{FF2B5EF4-FFF2-40B4-BE49-F238E27FC236}">
                  <a16:creationId xmlns:a16="http://schemas.microsoft.com/office/drawing/2014/main" id="{C807C793-8440-EC30-C6B5-670846ECF3F0}"/>
                </a:ext>
              </a:extLst>
            </p:cNvPr>
            <p:cNvGrpSpPr/>
            <p:nvPr/>
          </p:nvGrpSpPr>
          <p:grpSpPr>
            <a:xfrm>
              <a:off x="4627054" y="690465"/>
              <a:ext cx="2680222" cy="1437406"/>
              <a:chOff x="3451399" y="690465"/>
              <a:chExt cx="2680222" cy="1437406"/>
            </a:xfrm>
          </p:grpSpPr>
          <p:grpSp>
            <p:nvGrpSpPr>
              <p:cNvPr id="8" name="Group 7">
                <a:extLst>
                  <a:ext uri="{FF2B5EF4-FFF2-40B4-BE49-F238E27FC236}">
                    <a16:creationId xmlns:a16="http://schemas.microsoft.com/office/drawing/2014/main" id="{95FA1A75-BF13-8FFD-86DF-D2BB1F76AA6A}"/>
                  </a:ext>
                </a:extLst>
              </p:cNvPr>
              <p:cNvGrpSpPr/>
              <p:nvPr/>
            </p:nvGrpSpPr>
            <p:grpSpPr>
              <a:xfrm>
                <a:off x="4291464" y="690465"/>
                <a:ext cx="951722" cy="979715"/>
                <a:chOff x="4291464" y="690465"/>
                <a:chExt cx="951722" cy="979715"/>
              </a:xfrm>
            </p:grpSpPr>
            <p:pic>
              <p:nvPicPr>
                <p:cNvPr id="6150" name="Picture 6" descr="Selection ">
                  <a:extLst>
                    <a:ext uri="{FF2B5EF4-FFF2-40B4-BE49-F238E27FC236}">
                      <a16:creationId xmlns:a16="http://schemas.microsoft.com/office/drawing/2014/main" id="{085ADC4E-9401-233A-2A27-88E29839FE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7684" y="810206"/>
                  <a:ext cx="709127" cy="709127"/>
                </a:xfrm>
                <a:prstGeom prst="rect">
                  <a:avLst/>
                </a:prstGeom>
                <a:noFill/>
                <a:extLst>
                  <a:ext uri="{909E8E84-426E-40DD-AFC4-6F175D3DCCD1}">
                    <a14:hiddenFill xmlns:a14="http://schemas.microsoft.com/office/drawing/2010/main">
                      <a:solidFill>
                        <a:srgbClr val="FFFFFF"/>
                      </a:solidFill>
                    </a14:hiddenFill>
                  </a:ext>
                </a:extLst>
              </p:spPr>
            </p:pic>
            <p:sp>
              <p:nvSpPr>
                <p:cNvPr id="7" name="Oval 6">
                  <a:extLst>
                    <a:ext uri="{FF2B5EF4-FFF2-40B4-BE49-F238E27FC236}">
                      <a16:creationId xmlns:a16="http://schemas.microsoft.com/office/drawing/2014/main" id="{0ACAFD13-79BB-F6D6-5951-0C3788D2C749}"/>
                    </a:ext>
                  </a:extLst>
                </p:cNvPr>
                <p:cNvSpPr/>
                <p:nvPr/>
              </p:nvSpPr>
              <p:spPr>
                <a:xfrm>
                  <a:off x="4291464" y="690465"/>
                  <a:ext cx="951722" cy="979715"/>
                </a:xfrm>
                <a:prstGeom prst="ellipse">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3" name="Rectangle 12">
                <a:extLst>
                  <a:ext uri="{FF2B5EF4-FFF2-40B4-BE49-F238E27FC236}">
                    <a16:creationId xmlns:a16="http://schemas.microsoft.com/office/drawing/2014/main" id="{FC74EF31-C3FE-8176-FB2F-0ADDF7413789}"/>
                  </a:ext>
                </a:extLst>
              </p:cNvPr>
              <p:cNvSpPr/>
              <p:nvPr/>
            </p:nvSpPr>
            <p:spPr>
              <a:xfrm>
                <a:off x="3451399" y="1789922"/>
                <a:ext cx="2680222" cy="337949"/>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b="1" dirty="0"/>
                  <a:t>MARKET PENETRATION STRATEGY</a:t>
                </a:r>
              </a:p>
            </p:txBody>
          </p:sp>
        </p:grpSp>
        <p:sp>
          <p:nvSpPr>
            <p:cNvPr id="21" name="TextBox 20">
              <a:extLst>
                <a:ext uri="{FF2B5EF4-FFF2-40B4-BE49-F238E27FC236}">
                  <a16:creationId xmlns:a16="http://schemas.microsoft.com/office/drawing/2014/main" id="{08D97F9A-B831-43F5-9AB0-DF99D284C749}"/>
                </a:ext>
              </a:extLst>
            </p:cNvPr>
            <p:cNvSpPr txBox="1"/>
            <p:nvPr/>
          </p:nvSpPr>
          <p:spPr>
            <a:xfrm>
              <a:off x="4462983" y="2172642"/>
              <a:ext cx="2956875" cy="1384995"/>
            </a:xfrm>
            <a:prstGeom prst="rect">
              <a:avLst/>
            </a:prstGeom>
            <a:noFill/>
            <a:ln>
              <a:solidFill>
                <a:srgbClr val="E50914"/>
              </a:solidFill>
            </a:ln>
          </p:spPr>
          <p:txBody>
            <a:bodyPr wrap="square" rtlCol="0">
              <a:spAutoFit/>
            </a:bodyPr>
            <a:lstStyle/>
            <a:p>
              <a:pPr algn="ctr"/>
              <a:r>
                <a:rPr lang="en-IN" sz="1200" dirty="0">
                  <a:solidFill>
                    <a:srgbClr val="E50914"/>
                  </a:solidFill>
                </a:rPr>
                <a:t> Using the existing customer base to promote content on Netbriefs;</a:t>
              </a:r>
            </a:p>
            <a:p>
              <a:pPr algn="ctr"/>
              <a:r>
                <a:rPr lang="en-IN" sz="1200" b="1" dirty="0">
                  <a:solidFill>
                    <a:srgbClr val="E50914"/>
                  </a:solidFill>
                </a:rPr>
                <a:t>Bundling the app</a:t>
              </a:r>
              <a:r>
                <a:rPr lang="en-IN" sz="1200" dirty="0">
                  <a:solidFill>
                    <a:srgbClr val="E50914"/>
                  </a:solidFill>
                </a:rPr>
                <a:t> with the existing Netflix subscription to promote usage;</a:t>
              </a:r>
            </a:p>
            <a:p>
              <a:pPr algn="ctr"/>
              <a:r>
                <a:rPr lang="en-IN" sz="1200" dirty="0">
                  <a:solidFill>
                    <a:srgbClr val="E50914"/>
                  </a:solidFill>
                </a:rPr>
                <a:t>Promotional activities on </a:t>
              </a:r>
              <a:r>
                <a:rPr lang="en-IN" sz="1200" b="1" dirty="0">
                  <a:solidFill>
                    <a:srgbClr val="E50914"/>
                  </a:solidFill>
                </a:rPr>
                <a:t>social media</a:t>
              </a:r>
              <a:r>
                <a:rPr lang="en-IN" sz="1200" dirty="0">
                  <a:solidFill>
                    <a:srgbClr val="E50914"/>
                  </a:solidFill>
                </a:rPr>
                <a:t>, </a:t>
              </a:r>
              <a:r>
                <a:rPr lang="en-IN" sz="1200" b="1" dirty="0">
                  <a:solidFill>
                    <a:srgbClr val="E50914"/>
                  </a:solidFill>
                </a:rPr>
                <a:t>outdoor advertising </a:t>
              </a:r>
              <a:r>
                <a:rPr lang="en-IN" sz="1200" dirty="0">
                  <a:solidFill>
                    <a:srgbClr val="E50914"/>
                  </a:solidFill>
                </a:rPr>
                <a:t>and </a:t>
              </a:r>
              <a:r>
                <a:rPr lang="en-IN" sz="1200" b="1" dirty="0">
                  <a:solidFill>
                    <a:srgbClr val="E50914"/>
                  </a:solidFill>
                </a:rPr>
                <a:t>hyper-personalization</a:t>
              </a:r>
            </a:p>
          </p:txBody>
        </p:sp>
      </p:grpSp>
      <p:grpSp>
        <p:nvGrpSpPr>
          <p:cNvPr id="24" name="Group 23">
            <a:extLst>
              <a:ext uri="{FF2B5EF4-FFF2-40B4-BE49-F238E27FC236}">
                <a16:creationId xmlns:a16="http://schemas.microsoft.com/office/drawing/2014/main" id="{E786CD22-F809-B645-6A35-C7806F9CE4B4}"/>
              </a:ext>
            </a:extLst>
          </p:cNvPr>
          <p:cNvGrpSpPr/>
          <p:nvPr/>
        </p:nvGrpSpPr>
        <p:grpSpPr>
          <a:xfrm>
            <a:off x="5701620" y="531842"/>
            <a:ext cx="2621902" cy="2885066"/>
            <a:chOff x="8868752" y="674911"/>
            <a:chExt cx="2621902" cy="2885066"/>
          </a:xfrm>
        </p:grpSpPr>
        <p:grpSp>
          <p:nvGrpSpPr>
            <p:cNvPr id="17" name="Group 16">
              <a:extLst>
                <a:ext uri="{FF2B5EF4-FFF2-40B4-BE49-F238E27FC236}">
                  <a16:creationId xmlns:a16="http://schemas.microsoft.com/office/drawing/2014/main" id="{34224C91-3947-7CB5-023C-948E7BB14590}"/>
                </a:ext>
              </a:extLst>
            </p:cNvPr>
            <p:cNvGrpSpPr/>
            <p:nvPr/>
          </p:nvGrpSpPr>
          <p:grpSpPr>
            <a:xfrm>
              <a:off x="9190656" y="674911"/>
              <a:ext cx="1978090" cy="1452959"/>
              <a:chOff x="6494106" y="674911"/>
              <a:chExt cx="1978090" cy="1452959"/>
            </a:xfrm>
          </p:grpSpPr>
          <p:grpSp>
            <p:nvGrpSpPr>
              <p:cNvPr id="11" name="Group 10">
                <a:extLst>
                  <a:ext uri="{FF2B5EF4-FFF2-40B4-BE49-F238E27FC236}">
                    <a16:creationId xmlns:a16="http://schemas.microsoft.com/office/drawing/2014/main" id="{27B3E4F6-C4BF-019E-9736-B39B2C99571A}"/>
                  </a:ext>
                </a:extLst>
              </p:cNvPr>
              <p:cNvGrpSpPr/>
              <p:nvPr/>
            </p:nvGrpSpPr>
            <p:grpSpPr>
              <a:xfrm>
                <a:off x="7007290" y="674911"/>
                <a:ext cx="951722" cy="979715"/>
                <a:chOff x="7007290" y="674911"/>
                <a:chExt cx="951722" cy="979715"/>
              </a:xfrm>
            </p:grpSpPr>
            <p:pic>
              <p:nvPicPr>
                <p:cNvPr id="6154" name="Picture 10" descr="Agreement ">
                  <a:extLst>
                    <a:ext uri="{FF2B5EF4-FFF2-40B4-BE49-F238E27FC236}">
                      <a16:creationId xmlns:a16="http://schemas.microsoft.com/office/drawing/2014/main" id="{DA37CB17-A725-08CA-3BE2-819B4BFA81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28588" y="810206"/>
                  <a:ext cx="709127" cy="709127"/>
                </a:xfrm>
                <a:prstGeom prst="rect">
                  <a:avLst/>
                </a:prstGeom>
                <a:noFill/>
                <a:extLst>
                  <a:ext uri="{909E8E84-426E-40DD-AFC4-6F175D3DCCD1}">
                    <a14:hiddenFill xmlns:a14="http://schemas.microsoft.com/office/drawing/2010/main">
                      <a:solidFill>
                        <a:srgbClr val="FFFFFF"/>
                      </a:solidFill>
                    </a14:hiddenFill>
                  </a:ext>
                </a:extLst>
              </p:spPr>
            </p:pic>
            <p:sp>
              <p:nvSpPr>
                <p:cNvPr id="10" name="Oval 9">
                  <a:extLst>
                    <a:ext uri="{FF2B5EF4-FFF2-40B4-BE49-F238E27FC236}">
                      <a16:creationId xmlns:a16="http://schemas.microsoft.com/office/drawing/2014/main" id="{7109A7A7-4301-D764-CC64-F5F08022FF3D}"/>
                    </a:ext>
                  </a:extLst>
                </p:cNvPr>
                <p:cNvSpPr/>
                <p:nvPr/>
              </p:nvSpPr>
              <p:spPr>
                <a:xfrm>
                  <a:off x="7007290" y="674911"/>
                  <a:ext cx="951722" cy="979715"/>
                </a:xfrm>
                <a:prstGeom prst="ellipse">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4" name="Rectangle 13">
                <a:extLst>
                  <a:ext uri="{FF2B5EF4-FFF2-40B4-BE49-F238E27FC236}">
                    <a16:creationId xmlns:a16="http://schemas.microsoft.com/office/drawing/2014/main" id="{724B5ACD-B3E2-CB19-2EE9-A42359762776}"/>
                  </a:ext>
                </a:extLst>
              </p:cNvPr>
              <p:cNvSpPr/>
              <p:nvPr/>
            </p:nvSpPr>
            <p:spPr>
              <a:xfrm>
                <a:off x="6494106" y="1789921"/>
                <a:ext cx="1978090" cy="337949"/>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b="1" dirty="0"/>
                  <a:t>CHANNELS/PARTNERS</a:t>
                </a:r>
              </a:p>
            </p:txBody>
          </p:sp>
        </p:grpSp>
        <p:sp>
          <p:nvSpPr>
            <p:cNvPr id="22" name="TextBox 21">
              <a:extLst>
                <a:ext uri="{FF2B5EF4-FFF2-40B4-BE49-F238E27FC236}">
                  <a16:creationId xmlns:a16="http://schemas.microsoft.com/office/drawing/2014/main" id="{B9A8D69D-BA0C-E80C-B8AF-73744A67F7E5}"/>
                </a:ext>
              </a:extLst>
            </p:cNvPr>
            <p:cNvSpPr txBox="1"/>
            <p:nvPr/>
          </p:nvSpPr>
          <p:spPr>
            <a:xfrm>
              <a:off x="8868752" y="2174982"/>
              <a:ext cx="2621902" cy="1384995"/>
            </a:xfrm>
            <a:prstGeom prst="rect">
              <a:avLst/>
            </a:prstGeom>
            <a:noFill/>
            <a:ln>
              <a:solidFill>
                <a:srgbClr val="E50914"/>
              </a:solidFill>
            </a:ln>
          </p:spPr>
          <p:txBody>
            <a:bodyPr wrap="square" rtlCol="0">
              <a:spAutoFit/>
            </a:bodyPr>
            <a:lstStyle/>
            <a:p>
              <a:pPr algn="ctr"/>
              <a:r>
                <a:rPr lang="en-IN" sz="1200" dirty="0">
                  <a:solidFill>
                    <a:srgbClr val="E50914"/>
                  </a:solidFill>
                </a:rPr>
                <a:t>Content creators on YouTube, Instagram and news editors;</a:t>
              </a:r>
            </a:p>
            <a:p>
              <a:pPr algn="ctr"/>
              <a:r>
                <a:rPr lang="en-IN" sz="1200" dirty="0">
                  <a:solidFill>
                    <a:srgbClr val="E50914"/>
                  </a:solidFill>
                </a:rPr>
                <a:t>Social media partners include Instagram and Twitter;</a:t>
              </a:r>
            </a:p>
            <a:p>
              <a:pPr algn="ctr"/>
              <a:r>
                <a:rPr lang="en-IN" sz="1200" dirty="0">
                  <a:solidFill>
                    <a:srgbClr val="E50914"/>
                  </a:solidFill>
                </a:rPr>
                <a:t>Outdoor advertisements on billboards</a:t>
              </a:r>
            </a:p>
            <a:p>
              <a:pPr algn="ctr"/>
              <a:r>
                <a:rPr lang="en-IN" sz="1200" dirty="0">
                  <a:solidFill>
                    <a:srgbClr val="E50914"/>
                  </a:solidFill>
                </a:rPr>
                <a:t>App notifications and emails to promote hyper-personalization</a:t>
              </a:r>
              <a:endParaRPr lang="en-IN" sz="1200" dirty="0"/>
            </a:p>
          </p:txBody>
        </p:sp>
      </p:grpSp>
      <p:sp>
        <p:nvSpPr>
          <p:cNvPr id="25" name="Rectangle 24">
            <a:extLst>
              <a:ext uri="{FF2B5EF4-FFF2-40B4-BE49-F238E27FC236}">
                <a16:creationId xmlns:a16="http://schemas.microsoft.com/office/drawing/2014/main" id="{0083A415-6701-6153-93E8-F2D664F85649}"/>
              </a:ext>
            </a:extLst>
          </p:cNvPr>
          <p:cNvSpPr/>
          <p:nvPr/>
        </p:nvSpPr>
        <p:spPr>
          <a:xfrm>
            <a:off x="8462865" y="419878"/>
            <a:ext cx="3629608" cy="23792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Few Promotional Advertisements</a:t>
            </a:r>
          </a:p>
        </p:txBody>
      </p:sp>
      <p:grpSp>
        <p:nvGrpSpPr>
          <p:cNvPr id="36" name="Group 35">
            <a:extLst>
              <a:ext uri="{FF2B5EF4-FFF2-40B4-BE49-F238E27FC236}">
                <a16:creationId xmlns:a16="http://schemas.microsoft.com/office/drawing/2014/main" id="{427FE01C-AFB1-24F2-74F9-F83D466C7AFB}"/>
              </a:ext>
            </a:extLst>
          </p:cNvPr>
          <p:cNvGrpSpPr/>
          <p:nvPr/>
        </p:nvGrpSpPr>
        <p:grpSpPr>
          <a:xfrm>
            <a:off x="8609514" y="744748"/>
            <a:ext cx="3368965" cy="1684166"/>
            <a:chOff x="8534866" y="744748"/>
            <a:chExt cx="3368965" cy="1684166"/>
          </a:xfrm>
        </p:grpSpPr>
        <p:pic>
          <p:nvPicPr>
            <p:cNvPr id="27" name="Picture 26">
              <a:extLst>
                <a:ext uri="{FF2B5EF4-FFF2-40B4-BE49-F238E27FC236}">
                  <a16:creationId xmlns:a16="http://schemas.microsoft.com/office/drawing/2014/main" id="{0877B794-93FB-6C6F-1361-22FF8E6EE4B3}"/>
                </a:ext>
              </a:extLst>
            </p:cNvPr>
            <p:cNvPicPr>
              <a:picLocks noChangeAspect="1"/>
            </p:cNvPicPr>
            <p:nvPr/>
          </p:nvPicPr>
          <p:blipFill>
            <a:blip r:embed="rId5"/>
            <a:stretch>
              <a:fillRect/>
            </a:stretch>
          </p:blipFill>
          <p:spPr>
            <a:xfrm>
              <a:off x="8534866" y="744748"/>
              <a:ext cx="3368332" cy="1684166"/>
            </a:xfrm>
            <a:prstGeom prst="rect">
              <a:avLst/>
            </a:prstGeom>
            <a:ln w="28575">
              <a:solidFill>
                <a:srgbClr val="E50914"/>
              </a:solidFill>
            </a:ln>
          </p:spPr>
        </p:pic>
        <p:sp>
          <p:nvSpPr>
            <p:cNvPr id="28" name="Rectangle 27">
              <a:extLst>
                <a:ext uri="{FF2B5EF4-FFF2-40B4-BE49-F238E27FC236}">
                  <a16:creationId xmlns:a16="http://schemas.microsoft.com/office/drawing/2014/main" id="{40C6F496-C845-9179-6CA6-4F7154CC8FD2}"/>
                </a:ext>
              </a:extLst>
            </p:cNvPr>
            <p:cNvSpPr/>
            <p:nvPr/>
          </p:nvSpPr>
          <p:spPr>
            <a:xfrm>
              <a:off x="8534866" y="2185673"/>
              <a:ext cx="2551751" cy="2379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a:solidFill>
                    <a:srgbClr val="E50914"/>
                  </a:solidFill>
                </a:rPr>
                <a:t>Be wary of your pockets, know more on</a:t>
              </a:r>
            </a:p>
          </p:txBody>
        </p:sp>
        <p:pic>
          <p:nvPicPr>
            <p:cNvPr id="29" name="Picture 2">
              <a:extLst>
                <a:ext uri="{FF2B5EF4-FFF2-40B4-BE49-F238E27FC236}">
                  <a16:creationId xmlns:a16="http://schemas.microsoft.com/office/drawing/2014/main" id="{2A26E89D-4448-329F-CC7A-523D74B32F5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87250" y="2161699"/>
              <a:ext cx="816581" cy="267215"/>
            </a:xfrm>
            <a:prstGeom prst="rect">
              <a:avLst/>
            </a:prstGeom>
            <a:solidFill>
              <a:schemeClr val="tx1"/>
            </a:solidFill>
          </p:spPr>
        </p:pic>
      </p:grpSp>
      <p:grpSp>
        <p:nvGrpSpPr>
          <p:cNvPr id="35" name="Group 34">
            <a:extLst>
              <a:ext uri="{FF2B5EF4-FFF2-40B4-BE49-F238E27FC236}">
                <a16:creationId xmlns:a16="http://schemas.microsoft.com/office/drawing/2014/main" id="{0A9DC475-8F24-E316-C4FD-443AC4840B0C}"/>
              </a:ext>
            </a:extLst>
          </p:cNvPr>
          <p:cNvGrpSpPr/>
          <p:nvPr/>
        </p:nvGrpSpPr>
        <p:grpSpPr>
          <a:xfrm>
            <a:off x="8648848" y="2643540"/>
            <a:ext cx="3328998" cy="1555232"/>
            <a:chOff x="8574200" y="2718188"/>
            <a:chExt cx="3328998" cy="1555232"/>
          </a:xfrm>
        </p:grpSpPr>
        <p:pic>
          <p:nvPicPr>
            <p:cNvPr id="32" name="Picture 31" descr="Text&#10;&#10;Description automatically generated">
              <a:extLst>
                <a:ext uri="{FF2B5EF4-FFF2-40B4-BE49-F238E27FC236}">
                  <a16:creationId xmlns:a16="http://schemas.microsoft.com/office/drawing/2014/main" id="{096EB4A1-B7BC-6D7D-CA8D-7B9CCF0ADE40}"/>
                </a:ext>
              </a:extLst>
            </p:cNvPr>
            <p:cNvPicPr>
              <a:picLocks noChangeAspect="1"/>
            </p:cNvPicPr>
            <p:nvPr/>
          </p:nvPicPr>
          <p:blipFill rotWithShape="1">
            <a:blip r:embed="rId7">
              <a:extLst>
                <a:ext uri="{28A0092B-C50C-407E-A947-70E740481C1C}">
                  <a14:useLocalDpi xmlns:a14="http://schemas.microsoft.com/office/drawing/2010/main" val="0"/>
                </a:ext>
              </a:extLst>
            </a:blip>
            <a:srcRect t="5581" b="55510"/>
            <a:stretch/>
          </p:blipFill>
          <p:spPr>
            <a:xfrm>
              <a:off x="8574200" y="2718188"/>
              <a:ext cx="3328998" cy="1555232"/>
            </a:xfrm>
            <a:prstGeom prst="rect">
              <a:avLst/>
            </a:prstGeom>
            <a:ln w="38100">
              <a:solidFill>
                <a:srgbClr val="E50914"/>
              </a:solidFill>
            </a:ln>
          </p:spPr>
        </p:pic>
        <p:sp>
          <p:nvSpPr>
            <p:cNvPr id="33" name="Rectangle 32">
              <a:extLst>
                <a:ext uri="{FF2B5EF4-FFF2-40B4-BE49-F238E27FC236}">
                  <a16:creationId xmlns:a16="http://schemas.microsoft.com/office/drawing/2014/main" id="{B2AC4009-009D-B8E5-9AD9-FFBAF77722A9}"/>
                </a:ext>
              </a:extLst>
            </p:cNvPr>
            <p:cNvSpPr/>
            <p:nvPr/>
          </p:nvSpPr>
          <p:spPr>
            <a:xfrm>
              <a:off x="8574200" y="4022251"/>
              <a:ext cx="2551751" cy="2379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100" b="1" dirty="0">
                  <a:solidFill>
                    <a:srgbClr val="E50914"/>
                  </a:solidFill>
                </a:rPr>
                <a:t>We don’t remove, we add content!</a:t>
              </a:r>
            </a:p>
          </p:txBody>
        </p:sp>
        <p:pic>
          <p:nvPicPr>
            <p:cNvPr id="34" name="Picture 2">
              <a:extLst>
                <a:ext uri="{FF2B5EF4-FFF2-40B4-BE49-F238E27FC236}">
                  <a16:creationId xmlns:a16="http://schemas.microsoft.com/office/drawing/2014/main" id="{D138F294-4F77-6D3C-C0D7-39B0BCEAD07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66950" y="3992964"/>
              <a:ext cx="816581" cy="267215"/>
            </a:xfrm>
            <a:prstGeom prst="rect">
              <a:avLst/>
            </a:prstGeom>
            <a:solidFill>
              <a:schemeClr val="tx1"/>
            </a:solidFill>
          </p:spPr>
        </p:pic>
      </p:grpSp>
      <p:sp>
        <p:nvSpPr>
          <p:cNvPr id="37" name="Rectangle 36">
            <a:extLst>
              <a:ext uri="{FF2B5EF4-FFF2-40B4-BE49-F238E27FC236}">
                <a16:creationId xmlns:a16="http://schemas.microsoft.com/office/drawing/2014/main" id="{4E6FDA3B-9FAD-EE4B-F2A1-CAF45D5AC2FA}"/>
              </a:ext>
            </a:extLst>
          </p:cNvPr>
          <p:cNvSpPr/>
          <p:nvPr/>
        </p:nvSpPr>
        <p:spPr>
          <a:xfrm>
            <a:off x="8462865" y="4408578"/>
            <a:ext cx="3629608" cy="237928"/>
          </a:xfrm>
          <a:prstGeom prst="rect">
            <a:avLst/>
          </a:prstGeom>
          <a:solidFill>
            <a:srgbClr val="E50914"/>
          </a:solid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Price Bundling Advertisement</a:t>
            </a:r>
          </a:p>
        </p:txBody>
      </p:sp>
      <p:sp>
        <p:nvSpPr>
          <p:cNvPr id="38" name="Rectangle 37">
            <a:extLst>
              <a:ext uri="{FF2B5EF4-FFF2-40B4-BE49-F238E27FC236}">
                <a16:creationId xmlns:a16="http://schemas.microsoft.com/office/drawing/2014/main" id="{4DEFE6A3-EC88-3C2C-67CA-34D286898AD3}"/>
              </a:ext>
            </a:extLst>
          </p:cNvPr>
          <p:cNvSpPr/>
          <p:nvPr/>
        </p:nvSpPr>
        <p:spPr>
          <a:xfrm>
            <a:off x="8648849" y="4721290"/>
            <a:ext cx="3328998" cy="197809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488AF66A-DD9F-AF38-57AC-EA44147D9F2C}"/>
              </a:ext>
            </a:extLst>
          </p:cNvPr>
          <p:cNvSpPr txBox="1"/>
          <p:nvPr/>
        </p:nvSpPr>
        <p:spPr>
          <a:xfrm>
            <a:off x="8742787" y="6430184"/>
            <a:ext cx="3151086" cy="276999"/>
          </a:xfrm>
          <a:prstGeom prst="rect">
            <a:avLst/>
          </a:prstGeom>
          <a:noFill/>
        </p:spPr>
        <p:txBody>
          <a:bodyPr wrap="square" rtlCol="0">
            <a:spAutoFit/>
          </a:bodyPr>
          <a:lstStyle/>
          <a:p>
            <a:pPr algn="ctr"/>
            <a:r>
              <a:rPr lang="en-IN" sz="1200" dirty="0">
                <a:solidFill>
                  <a:srgbClr val="E50914"/>
                </a:solidFill>
              </a:rPr>
              <a:t>Now get along with your NETFLIX subscription</a:t>
            </a:r>
          </a:p>
        </p:txBody>
      </p:sp>
      <p:grpSp>
        <p:nvGrpSpPr>
          <p:cNvPr id="53" name="Group 52">
            <a:extLst>
              <a:ext uri="{FF2B5EF4-FFF2-40B4-BE49-F238E27FC236}">
                <a16:creationId xmlns:a16="http://schemas.microsoft.com/office/drawing/2014/main" id="{89DE450D-CCED-046C-11E8-67C24E805B17}"/>
              </a:ext>
            </a:extLst>
          </p:cNvPr>
          <p:cNvGrpSpPr/>
          <p:nvPr/>
        </p:nvGrpSpPr>
        <p:grpSpPr>
          <a:xfrm>
            <a:off x="9638525" y="5055607"/>
            <a:ext cx="1358388" cy="1055951"/>
            <a:chOff x="8808098" y="4803674"/>
            <a:chExt cx="1358388" cy="1055951"/>
          </a:xfrm>
        </p:grpSpPr>
        <p:cxnSp>
          <p:nvCxnSpPr>
            <p:cNvPr id="48" name="Straight Connector 47">
              <a:extLst>
                <a:ext uri="{FF2B5EF4-FFF2-40B4-BE49-F238E27FC236}">
                  <a16:creationId xmlns:a16="http://schemas.microsoft.com/office/drawing/2014/main" id="{02A05844-78A8-CFA8-A239-9B895F5F4E51}"/>
                </a:ext>
              </a:extLst>
            </p:cNvPr>
            <p:cNvCxnSpPr/>
            <p:nvPr/>
          </p:nvCxnSpPr>
          <p:spPr>
            <a:xfrm>
              <a:off x="8808098" y="5290457"/>
              <a:ext cx="5038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B9F50FA-67D3-8774-EC95-DB11114355E5}"/>
                </a:ext>
              </a:extLst>
            </p:cNvPr>
            <p:cNvCxnSpPr/>
            <p:nvPr/>
          </p:nvCxnSpPr>
          <p:spPr>
            <a:xfrm>
              <a:off x="9599250" y="5290457"/>
              <a:ext cx="50385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60E23C2C-E71F-8E1A-05D3-42E1AED52D85}"/>
                </a:ext>
              </a:extLst>
            </p:cNvPr>
            <p:cNvSpPr txBox="1"/>
            <p:nvPr/>
          </p:nvSpPr>
          <p:spPr>
            <a:xfrm>
              <a:off x="9310020" y="5108374"/>
              <a:ext cx="371173" cy="369332"/>
            </a:xfrm>
            <a:prstGeom prst="rect">
              <a:avLst/>
            </a:prstGeom>
            <a:noFill/>
          </p:spPr>
          <p:txBody>
            <a:bodyPr wrap="square" rtlCol="0">
              <a:spAutoFit/>
            </a:bodyPr>
            <a:lstStyle/>
            <a:p>
              <a:r>
                <a:rPr lang="en-IN" dirty="0">
                  <a:solidFill>
                    <a:schemeClr val="bg1"/>
                  </a:solidFill>
                </a:rPr>
                <a:t>&amp;</a:t>
              </a:r>
            </a:p>
          </p:txBody>
        </p:sp>
        <p:pic>
          <p:nvPicPr>
            <p:cNvPr id="1032" name="Picture 8">
              <a:extLst>
                <a:ext uri="{FF2B5EF4-FFF2-40B4-BE49-F238E27FC236}">
                  <a16:creationId xmlns:a16="http://schemas.microsoft.com/office/drawing/2014/main" id="{98A21309-9EE9-4029-8E12-6CEB2ACFC0F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121354" y="5450280"/>
              <a:ext cx="786793" cy="40934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030D611E-42E0-63FA-A704-B5568F9CE15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858032" y="4803674"/>
              <a:ext cx="1308454" cy="354000"/>
            </a:xfrm>
            <a:prstGeom prst="rect">
              <a:avLst/>
            </a:prstGeom>
            <a:noFill/>
            <a:extLst>
              <a:ext uri="{909E8E84-426E-40DD-AFC4-6F175D3DCCD1}">
                <a14:hiddenFill xmlns:a14="http://schemas.microsoft.com/office/drawing/2010/main">
                  <a:solidFill>
                    <a:srgbClr val="FFFFFF"/>
                  </a:solidFill>
                </a14:hiddenFill>
              </a:ext>
            </a:extLst>
          </p:spPr>
        </p:pic>
      </p:grpSp>
      <p:sp>
        <p:nvSpPr>
          <p:cNvPr id="54" name="TextBox 53">
            <a:extLst>
              <a:ext uri="{FF2B5EF4-FFF2-40B4-BE49-F238E27FC236}">
                <a16:creationId xmlns:a16="http://schemas.microsoft.com/office/drawing/2014/main" id="{5A35D44B-71EF-1D90-269E-75647076A1C9}"/>
              </a:ext>
            </a:extLst>
          </p:cNvPr>
          <p:cNvSpPr txBox="1"/>
          <p:nvPr/>
        </p:nvSpPr>
        <p:spPr>
          <a:xfrm>
            <a:off x="71253" y="5045189"/>
            <a:ext cx="1695075" cy="1384995"/>
          </a:xfrm>
          <a:prstGeom prst="rect">
            <a:avLst/>
          </a:prstGeom>
          <a:noFill/>
        </p:spPr>
        <p:txBody>
          <a:bodyPr wrap="square" rtlCol="0">
            <a:spAutoFit/>
          </a:bodyPr>
          <a:lstStyle/>
          <a:p>
            <a:pPr algn="ctr"/>
            <a:r>
              <a:rPr lang="en-IN" sz="1200" dirty="0">
                <a:solidFill>
                  <a:schemeClr val="accent6">
                    <a:lumMod val="75000"/>
                  </a:schemeClr>
                </a:solidFill>
              </a:rPr>
              <a:t>Proposed Feature to be developed by the development team in collaboration with Product Owner and tested thoroughly by QA team.</a:t>
            </a:r>
          </a:p>
        </p:txBody>
      </p:sp>
      <p:sp>
        <p:nvSpPr>
          <p:cNvPr id="55" name="TextBox 54">
            <a:extLst>
              <a:ext uri="{FF2B5EF4-FFF2-40B4-BE49-F238E27FC236}">
                <a16:creationId xmlns:a16="http://schemas.microsoft.com/office/drawing/2014/main" id="{7F9DB5BE-A06E-278B-D68C-F6A79E4C5911}"/>
              </a:ext>
            </a:extLst>
          </p:cNvPr>
          <p:cNvSpPr txBox="1"/>
          <p:nvPr/>
        </p:nvSpPr>
        <p:spPr>
          <a:xfrm>
            <a:off x="1664818" y="5049507"/>
            <a:ext cx="1801260" cy="1015663"/>
          </a:xfrm>
          <a:prstGeom prst="rect">
            <a:avLst/>
          </a:prstGeom>
          <a:noFill/>
        </p:spPr>
        <p:txBody>
          <a:bodyPr wrap="square" rtlCol="0">
            <a:spAutoFit/>
          </a:bodyPr>
          <a:lstStyle/>
          <a:p>
            <a:pPr algn="ctr"/>
            <a:r>
              <a:rPr lang="en-IN" sz="1200" dirty="0">
                <a:solidFill>
                  <a:schemeClr val="accent1"/>
                </a:solidFill>
              </a:rPr>
              <a:t>Feature to be rolled out to specific user groups. Features under test: Swipe mode, glide mode, topic tab, reference</a:t>
            </a:r>
          </a:p>
        </p:txBody>
      </p:sp>
      <p:sp>
        <p:nvSpPr>
          <p:cNvPr id="56" name="TextBox 55">
            <a:extLst>
              <a:ext uri="{FF2B5EF4-FFF2-40B4-BE49-F238E27FC236}">
                <a16:creationId xmlns:a16="http://schemas.microsoft.com/office/drawing/2014/main" id="{A93CCEB5-2DB9-6B84-2144-035F295B6B7B}"/>
              </a:ext>
            </a:extLst>
          </p:cNvPr>
          <p:cNvSpPr txBox="1"/>
          <p:nvPr/>
        </p:nvSpPr>
        <p:spPr>
          <a:xfrm>
            <a:off x="3521533" y="5055607"/>
            <a:ext cx="1361614" cy="1015663"/>
          </a:xfrm>
          <a:prstGeom prst="rect">
            <a:avLst/>
          </a:prstGeom>
          <a:noFill/>
        </p:spPr>
        <p:txBody>
          <a:bodyPr wrap="square" rtlCol="0">
            <a:spAutoFit/>
          </a:bodyPr>
          <a:lstStyle/>
          <a:p>
            <a:pPr algn="ctr"/>
            <a:r>
              <a:rPr lang="en-IN" sz="1200" dirty="0">
                <a:solidFill>
                  <a:srgbClr val="FFC000"/>
                </a:solidFill>
              </a:rPr>
              <a:t>Improvements to be made based on responses received by user groups</a:t>
            </a:r>
          </a:p>
        </p:txBody>
      </p:sp>
      <p:sp>
        <p:nvSpPr>
          <p:cNvPr id="57" name="TextBox 56">
            <a:extLst>
              <a:ext uri="{FF2B5EF4-FFF2-40B4-BE49-F238E27FC236}">
                <a16:creationId xmlns:a16="http://schemas.microsoft.com/office/drawing/2014/main" id="{DDADCB11-8CBC-F908-E683-2E2C901992FF}"/>
              </a:ext>
            </a:extLst>
          </p:cNvPr>
          <p:cNvSpPr txBox="1"/>
          <p:nvPr/>
        </p:nvSpPr>
        <p:spPr>
          <a:xfrm>
            <a:off x="4882912" y="5055607"/>
            <a:ext cx="1858192" cy="1200329"/>
          </a:xfrm>
          <a:prstGeom prst="rect">
            <a:avLst/>
          </a:prstGeom>
          <a:noFill/>
        </p:spPr>
        <p:txBody>
          <a:bodyPr wrap="square" rtlCol="0">
            <a:spAutoFit/>
          </a:bodyPr>
          <a:lstStyle/>
          <a:p>
            <a:pPr algn="ctr"/>
            <a:r>
              <a:rPr lang="en-IN" sz="1200" dirty="0">
                <a:solidFill>
                  <a:schemeClr val="bg1">
                    <a:lumMod val="50000"/>
                  </a:schemeClr>
                </a:solidFill>
              </a:rPr>
              <a:t>Leveraging Netflix customer base to increase awareness; Increasing visibility across platforms with the posts on their social handle</a:t>
            </a:r>
          </a:p>
        </p:txBody>
      </p:sp>
      <p:sp>
        <p:nvSpPr>
          <p:cNvPr id="58" name="TextBox 57">
            <a:extLst>
              <a:ext uri="{FF2B5EF4-FFF2-40B4-BE49-F238E27FC236}">
                <a16:creationId xmlns:a16="http://schemas.microsoft.com/office/drawing/2014/main" id="{FBBA47FB-BD81-6D18-4BC6-3D3982076AB5}"/>
              </a:ext>
            </a:extLst>
          </p:cNvPr>
          <p:cNvSpPr txBox="1"/>
          <p:nvPr/>
        </p:nvSpPr>
        <p:spPr>
          <a:xfrm>
            <a:off x="6759531" y="5074914"/>
            <a:ext cx="1459109" cy="1015663"/>
          </a:xfrm>
          <a:prstGeom prst="rect">
            <a:avLst/>
          </a:prstGeom>
          <a:noFill/>
        </p:spPr>
        <p:txBody>
          <a:bodyPr wrap="square" rtlCol="0">
            <a:spAutoFit/>
          </a:bodyPr>
          <a:lstStyle/>
          <a:p>
            <a:pPr algn="ctr"/>
            <a:r>
              <a:rPr lang="en-IN" sz="1200" dirty="0">
                <a:solidFill>
                  <a:schemeClr val="accent2"/>
                </a:solidFill>
              </a:rPr>
              <a:t>Final release of the product after addressing the modifications and bugs</a:t>
            </a:r>
          </a:p>
        </p:txBody>
      </p:sp>
    </p:spTree>
    <p:extLst>
      <p:ext uri="{BB962C8B-B14F-4D97-AF65-F5344CB8AC3E}">
        <p14:creationId xmlns:p14="http://schemas.microsoft.com/office/powerpoint/2010/main" val="1558356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B0387B0F-B0F9-2FE6-1FAC-260F4308ED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52686" y="2799718"/>
            <a:ext cx="4086628" cy="1258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1153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18D1BA8A-AC2B-E056-28B9-6BC17608E91F}"/>
              </a:ext>
            </a:extLst>
          </p:cNvPr>
          <p:cNvPicPr>
            <a:picLocks noChangeAspect="1"/>
          </p:cNvPicPr>
          <p:nvPr/>
        </p:nvPicPr>
        <p:blipFill rotWithShape="1">
          <a:blip r:embed="rId2">
            <a:extLst>
              <a:ext uri="{28A0092B-C50C-407E-A947-70E740481C1C}">
                <a14:useLocalDpi xmlns:a14="http://schemas.microsoft.com/office/drawing/2010/main" val="0"/>
              </a:ext>
            </a:extLst>
          </a:blip>
          <a:srcRect t="5443" b="2584"/>
          <a:stretch/>
        </p:blipFill>
        <p:spPr>
          <a:xfrm>
            <a:off x="307521" y="275252"/>
            <a:ext cx="2510324" cy="5130701"/>
          </a:xfrm>
          <a:prstGeom prst="rect">
            <a:avLst/>
          </a:prstGeom>
        </p:spPr>
      </p:pic>
      <p:pic>
        <p:nvPicPr>
          <p:cNvPr id="5" name="Picture 4" descr="Text&#10;&#10;Description automatically generated with low confidence">
            <a:extLst>
              <a:ext uri="{FF2B5EF4-FFF2-40B4-BE49-F238E27FC236}">
                <a16:creationId xmlns:a16="http://schemas.microsoft.com/office/drawing/2014/main" id="{CFDBFEB3-6B9F-13CE-4665-59E81BA312FD}"/>
              </a:ext>
            </a:extLst>
          </p:cNvPr>
          <p:cNvPicPr>
            <a:picLocks noChangeAspect="1"/>
          </p:cNvPicPr>
          <p:nvPr/>
        </p:nvPicPr>
        <p:blipFill rotWithShape="1">
          <a:blip r:embed="rId3">
            <a:extLst>
              <a:ext uri="{28A0092B-C50C-407E-A947-70E740481C1C}">
                <a14:useLocalDpi xmlns:a14="http://schemas.microsoft.com/office/drawing/2010/main" val="0"/>
              </a:ext>
            </a:extLst>
          </a:blip>
          <a:srcRect t="5850" b="1904"/>
          <a:stretch/>
        </p:blipFill>
        <p:spPr>
          <a:xfrm>
            <a:off x="4086419" y="275252"/>
            <a:ext cx="2502919" cy="5130701"/>
          </a:xfrm>
          <a:prstGeom prst="rect">
            <a:avLst/>
          </a:prstGeom>
        </p:spPr>
      </p:pic>
      <p:pic>
        <p:nvPicPr>
          <p:cNvPr id="7" name="Picture 6" descr="Graphical user interface, website&#10;&#10;Description automatically generated">
            <a:extLst>
              <a:ext uri="{FF2B5EF4-FFF2-40B4-BE49-F238E27FC236}">
                <a16:creationId xmlns:a16="http://schemas.microsoft.com/office/drawing/2014/main" id="{C2D3C5C1-EA11-4715-A477-45C7666B58C3}"/>
              </a:ext>
            </a:extLst>
          </p:cNvPr>
          <p:cNvPicPr>
            <a:picLocks noChangeAspect="1"/>
          </p:cNvPicPr>
          <p:nvPr/>
        </p:nvPicPr>
        <p:blipFill rotWithShape="1">
          <a:blip r:embed="rId4">
            <a:extLst>
              <a:ext uri="{28A0092B-C50C-407E-A947-70E740481C1C}">
                <a14:useLocalDpi xmlns:a14="http://schemas.microsoft.com/office/drawing/2010/main" val="0"/>
              </a:ext>
            </a:extLst>
          </a:blip>
          <a:srcRect t="5918" b="5103"/>
          <a:stretch/>
        </p:blipFill>
        <p:spPr>
          <a:xfrm>
            <a:off x="10086392" y="275251"/>
            <a:ext cx="2105608" cy="5130701"/>
          </a:xfrm>
          <a:prstGeom prst="rect">
            <a:avLst/>
          </a:prstGeom>
        </p:spPr>
      </p:pic>
      <p:sp>
        <p:nvSpPr>
          <p:cNvPr id="8" name="TextBox 7">
            <a:extLst>
              <a:ext uri="{FF2B5EF4-FFF2-40B4-BE49-F238E27FC236}">
                <a16:creationId xmlns:a16="http://schemas.microsoft.com/office/drawing/2014/main" id="{D2A6D0CE-2799-7F55-E346-2FCB59D4B757}"/>
              </a:ext>
            </a:extLst>
          </p:cNvPr>
          <p:cNvSpPr txBox="1"/>
          <p:nvPr/>
        </p:nvSpPr>
        <p:spPr>
          <a:xfrm>
            <a:off x="102637" y="5489928"/>
            <a:ext cx="3256383" cy="954107"/>
          </a:xfrm>
          <a:prstGeom prst="rect">
            <a:avLst/>
          </a:prstGeom>
          <a:noFill/>
          <a:ln>
            <a:solidFill>
              <a:srgbClr val="E50914"/>
            </a:solidFill>
          </a:ln>
        </p:spPr>
        <p:txBody>
          <a:bodyPr wrap="square" rtlCol="0">
            <a:spAutoFit/>
          </a:bodyPr>
          <a:lstStyle/>
          <a:p>
            <a:r>
              <a:rPr lang="en-IN" sz="1400" dirty="0"/>
              <a:t>Users can select from a range of topics they are interested in</a:t>
            </a:r>
          </a:p>
          <a:p>
            <a:r>
              <a:rPr lang="en-IN" sz="1400" dirty="0"/>
              <a:t>Above is a reference, each tab is to be replaced by industry </a:t>
            </a:r>
          </a:p>
        </p:txBody>
      </p:sp>
      <p:sp>
        <p:nvSpPr>
          <p:cNvPr id="9" name="TextBox 8">
            <a:extLst>
              <a:ext uri="{FF2B5EF4-FFF2-40B4-BE49-F238E27FC236}">
                <a16:creationId xmlns:a16="http://schemas.microsoft.com/office/drawing/2014/main" id="{59C1ABF5-9B7C-13F1-91A5-1B3EEB3288CA}"/>
              </a:ext>
            </a:extLst>
          </p:cNvPr>
          <p:cNvSpPr txBox="1"/>
          <p:nvPr/>
        </p:nvSpPr>
        <p:spPr>
          <a:xfrm>
            <a:off x="3709686" y="5489928"/>
            <a:ext cx="3256383" cy="523220"/>
          </a:xfrm>
          <a:prstGeom prst="rect">
            <a:avLst/>
          </a:prstGeom>
          <a:noFill/>
          <a:ln>
            <a:solidFill>
              <a:srgbClr val="E50914"/>
            </a:solidFill>
          </a:ln>
        </p:spPr>
        <p:txBody>
          <a:bodyPr wrap="square" rtlCol="0">
            <a:spAutoFit/>
          </a:bodyPr>
          <a:lstStyle/>
          <a:p>
            <a:r>
              <a:rPr lang="en-IN" sz="1400" dirty="0"/>
              <a:t>The topics would be available as tabs on the home page of the app </a:t>
            </a:r>
          </a:p>
        </p:txBody>
      </p:sp>
      <p:sp>
        <p:nvSpPr>
          <p:cNvPr id="10" name="Rectangle 9">
            <a:extLst>
              <a:ext uri="{FF2B5EF4-FFF2-40B4-BE49-F238E27FC236}">
                <a16:creationId xmlns:a16="http://schemas.microsoft.com/office/drawing/2014/main" id="{87638EB1-2B46-C77F-FC91-31B05E88B775}"/>
              </a:ext>
            </a:extLst>
          </p:cNvPr>
          <p:cNvSpPr/>
          <p:nvPr/>
        </p:nvSpPr>
        <p:spPr>
          <a:xfrm>
            <a:off x="4086419" y="634482"/>
            <a:ext cx="2502919" cy="429208"/>
          </a:xfrm>
          <a:prstGeom prst="rect">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2" name="Connector: Elbow 11">
            <a:extLst>
              <a:ext uri="{FF2B5EF4-FFF2-40B4-BE49-F238E27FC236}">
                <a16:creationId xmlns:a16="http://schemas.microsoft.com/office/drawing/2014/main" id="{1A518A08-1926-A656-D108-858ED08D880B}"/>
              </a:ext>
            </a:extLst>
          </p:cNvPr>
          <p:cNvCxnSpPr>
            <a:stCxn id="9" idx="3"/>
            <a:endCxn id="10" idx="3"/>
          </p:cNvCxnSpPr>
          <p:nvPr/>
        </p:nvCxnSpPr>
        <p:spPr>
          <a:xfrm flipH="1" flipV="1">
            <a:off x="6589338" y="849086"/>
            <a:ext cx="376731" cy="4902452"/>
          </a:xfrm>
          <a:prstGeom prst="bentConnector3">
            <a:avLst>
              <a:gd name="adj1" fmla="val -60680"/>
            </a:avLst>
          </a:prstGeom>
          <a:ln w="19050">
            <a:solidFill>
              <a:srgbClr val="E50914"/>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13" descr="A screenshot of a video game&#10;&#10;Description automatically generated with low confidence">
            <a:extLst>
              <a:ext uri="{FF2B5EF4-FFF2-40B4-BE49-F238E27FC236}">
                <a16:creationId xmlns:a16="http://schemas.microsoft.com/office/drawing/2014/main" id="{210775F0-B4DB-5F68-36AA-851519E72B16}"/>
              </a:ext>
            </a:extLst>
          </p:cNvPr>
          <p:cNvPicPr>
            <a:picLocks noChangeAspect="1"/>
          </p:cNvPicPr>
          <p:nvPr/>
        </p:nvPicPr>
        <p:blipFill rotWithShape="1">
          <a:blip r:embed="rId5">
            <a:extLst>
              <a:ext uri="{28A0092B-C50C-407E-A947-70E740481C1C}">
                <a14:useLocalDpi xmlns:a14="http://schemas.microsoft.com/office/drawing/2010/main" val="0"/>
              </a:ext>
            </a:extLst>
          </a:blip>
          <a:srcRect t="72246" b="2040"/>
          <a:stretch/>
        </p:blipFill>
        <p:spPr>
          <a:xfrm>
            <a:off x="7648341" y="4081004"/>
            <a:ext cx="2318657" cy="1324948"/>
          </a:xfrm>
          <a:prstGeom prst="rect">
            <a:avLst/>
          </a:prstGeom>
        </p:spPr>
      </p:pic>
      <p:sp>
        <p:nvSpPr>
          <p:cNvPr id="15" name="TextBox 14">
            <a:extLst>
              <a:ext uri="{FF2B5EF4-FFF2-40B4-BE49-F238E27FC236}">
                <a16:creationId xmlns:a16="http://schemas.microsoft.com/office/drawing/2014/main" id="{0E0B70C8-F14F-254B-A0E4-6B06A3F2C82A}"/>
              </a:ext>
            </a:extLst>
          </p:cNvPr>
          <p:cNvSpPr txBox="1"/>
          <p:nvPr/>
        </p:nvSpPr>
        <p:spPr>
          <a:xfrm>
            <a:off x="7979762" y="5521448"/>
            <a:ext cx="3974471" cy="523220"/>
          </a:xfrm>
          <a:prstGeom prst="rect">
            <a:avLst/>
          </a:prstGeom>
          <a:noFill/>
          <a:ln>
            <a:solidFill>
              <a:srgbClr val="E50914"/>
            </a:solidFill>
          </a:ln>
        </p:spPr>
        <p:txBody>
          <a:bodyPr wrap="square" rtlCol="0">
            <a:spAutoFit/>
          </a:bodyPr>
          <a:lstStyle/>
          <a:p>
            <a:r>
              <a:rPr lang="en-IN" sz="1400" b="1" dirty="0"/>
              <a:t>Glide mode </a:t>
            </a:r>
            <a:r>
              <a:rPr lang="en-IN" sz="1400" dirty="0"/>
              <a:t>to be introduced as a feature to enable immersive infographic read about the events</a:t>
            </a:r>
          </a:p>
        </p:txBody>
      </p:sp>
      <p:sp>
        <p:nvSpPr>
          <p:cNvPr id="16" name="Rectangle 15">
            <a:extLst>
              <a:ext uri="{FF2B5EF4-FFF2-40B4-BE49-F238E27FC236}">
                <a16:creationId xmlns:a16="http://schemas.microsoft.com/office/drawing/2014/main" id="{86A82D70-9806-4E24-B715-8CEDABB7352D}"/>
              </a:ext>
            </a:extLst>
          </p:cNvPr>
          <p:cNvSpPr/>
          <p:nvPr/>
        </p:nvSpPr>
        <p:spPr>
          <a:xfrm>
            <a:off x="7648341" y="5025673"/>
            <a:ext cx="2318657" cy="302107"/>
          </a:xfrm>
          <a:prstGeom prst="rect">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700B86A4-1FA0-4E3D-3B10-9496AA223730}"/>
              </a:ext>
            </a:extLst>
          </p:cNvPr>
          <p:cNvSpPr/>
          <p:nvPr/>
        </p:nvSpPr>
        <p:spPr>
          <a:xfrm>
            <a:off x="10664890" y="4749282"/>
            <a:ext cx="774441" cy="149289"/>
          </a:xfrm>
          <a:prstGeom prst="rect">
            <a:avLst/>
          </a:prstGeom>
          <a:noFill/>
          <a:ln>
            <a:solidFill>
              <a:srgbClr val="E50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9" name="Connector: Elbow 18">
            <a:extLst>
              <a:ext uri="{FF2B5EF4-FFF2-40B4-BE49-F238E27FC236}">
                <a16:creationId xmlns:a16="http://schemas.microsoft.com/office/drawing/2014/main" id="{561238FB-C92B-F59E-FC5B-684199B500E9}"/>
              </a:ext>
            </a:extLst>
          </p:cNvPr>
          <p:cNvCxnSpPr>
            <a:stCxn id="16" idx="3"/>
          </p:cNvCxnSpPr>
          <p:nvPr/>
        </p:nvCxnSpPr>
        <p:spPr>
          <a:xfrm flipV="1">
            <a:off x="9966998" y="4833257"/>
            <a:ext cx="632578" cy="343470"/>
          </a:xfrm>
          <a:prstGeom prst="bentConnector3">
            <a:avLst/>
          </a:prstGeom>
          <a:ln>
            <a:solidFill>
              <a:srgbClr val="E5091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74636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3361</TotalTime>
  <Words>1171</Words>
  <Application>Microsoft Office PowerPoint</Application>
  <PresentationFormat>Widescreen</PresentationFormat>
  <Paragraphs>153</Paragraphs>
  <Slides>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source-serif-pro</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Devesh Sinha</dc:creator>
  <cp:lastModifiedBy>Devesh Sinha</cp:lastModifiedBy>
  <cp:revision>20</cp:revision>
  <dcterms:created xsi:type="dcterms:W3CDTF">2023-01-12T07:20:43Z</dcterms:created>
  <dcterms:modified xsi:type="dcterms:W3CDTF">2023-01-15T03:06:42Z</dcterms:modified>
</cp:coreProperties>
</file>

<file path=docProps/thumbnail.jpeg>
</file>